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5" r:id="rId8"/>
    <p:sldId id="262" r:id="rId9"/>
    <p:sldId id="263" r:id="rId10"/>
    <p:sldId id="264" r:id="rId11"/>
    <p:sldId id="266" r:id="rId12"/>
    <p:sldId id="267" r:id="rId13"/>
    <p:sldId id="268" r:id="rId14"/>
    <p:sldId id="269" r:id="rId15"/>
  </p:sldIdLst>
  <p:sldSz cx="9753600" cy="7315200"/>
  <p:notesSz cx="6858000" cy="9144000"/>
  <p:embeddedFontLst>
    <p:embeddedFont>
      <p:font typeface="Calibri" panose="020F0502020204030204" pitchFamily="34" charset="0"/>
      <p:regular r:id="rId16"/>
      <p:bold r:id="rId17"/>
      <p:italic r:id="rId18"/>
      <p:boldItalic r:id="rId19"/>
    </p:embeddedFont>
    <p:embeddedFont>
      <p:font typeface="Yekan" panose="00000400000000000000" pitchFamily="2" charset="-78"/>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3" d="100"/>
          <a:sy n="83" d="100"/>
        </p:scale>
        <p:origin x="64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DFFD8">
                <a:alpha val="100000"/>
              </a:srgbClr>
            </a:gs>
            <a:gs pos="100000">
              <a:srgbClr val="94B9FF">
                <a:alpha val="100000"/>
              </a:srgbClr>
            </a:gs>
          </a:gsLst>
          <a:lin ang="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575" y="632053"/>
            <a:ext cx="9962750" cy="5974080"/>
          </a:xfrm>
          <a:custGeom>
            <a:avLst/>
            <a:gdLst/>
            <a:ahLst/>
            <a:cxnLst/>
            <a:rect l="l" t="t" r="r" b="b"/>
            <a:pathLst>
              <a:path w="9962750" h="5974080">
                <a:moveTo>
                  <a:pt x="0" y="0"/>
                </a:moveTo>
                <a:lnTo>
                  <a:pt x="9962750" y="0"/>
                </a:lnTo>
                <a:lnTo>
                  <a:pt x="9962750" y="5974080"/>
                </a:lnTo>
                <a:lnTo>
                  <a:pt x="0" y="5974080"/>
                </a:lnTo>
                <a:lnTo>
                  <a:pt x="0" y="0"/>
                </a:lnTo>
                <a:close/>
              </a:path>
            </a:pathLst>
          </a:custGeom>
          <a:blipFill>
            <a:blip r:embed="rId2">
              <a:alphaModFix amt="39000"/>
            </a:blip>
            <a:stretch>
              <a:fillRect t="-1072" b="-1072"/>
            </a:stretch>
          </a:blipFill>
        </p:spPr>
      </p:sp>
      <p:sp>
        <p:nvSpPr>
          <p:cNvPr id="3" name="Freeform 3"/>
          <p:cNvSpPr/>
          <p:nvPr/>
        </p:nvSpPr>
        <p:spPr>
          <a:xfrm>
            <a:off x="-142813" y="6981970"/>
            <a:ext cx="10171900" cy="553887"/>
          </a:xfrm>
          <a:custGeom>
            <a:avLst/>
            <a:gdLst/>
            <a:ahLst/>
            <a:cxnLst/>
            <a:rect l="l" t="t" r="r" b="b"/>
            <a:pathLst>
              <a:path w="10171900" h="553887">
                <a:moveTo>
                  <a:pt x="0" y="0"/>
                </a:moveTo>
                <a:lnTo>
                  <a:pt x="10171900" y="0"/>
                </a:lnTo>
                <a:lnTo>
                  <a:pt x="10171900" y="553887"/>
                </a:lnTo>
                <a:lnTo>
                  <a:pt x="0" y="553887"/>
                </a:lnTo>
                <a:lnTo>
                  <a:pt x="0" y="0"/>
                </a:lnTo>
                <a:close/>
              </a:path>
            </a:pathLst>
          </a:custGeom>
          <a:blipFill>
            <a:blip r:embed="rId3">
              <a:extLst>
                <a:ext uri="{96DAC541-7B7A-43D3-8B79-37D633B846F1}">
                  <asvg:svgBlip xmlns:asvg="http://schemas.microsoft.com/office/drawing/2016/SVG/main" r:embed="rId4"/>
                </a:ext>
              </a:extLst>
            </a:blip>
            <a:stretch>
              <a:fillRect t="-868228" b="-868228"/>
            </a:stretch>
          </a:blipFill>
        </p:spPr>
      </p:sp>
      <p:sp>
        <p:nvSpPr>
          <p:cNvPr id="4" name="Freeform 4"/>
          <p:cNvSpPr/>
          <p:nvPr/>
        </p:nvSpPr>
        <p:spPr>
          <a:xfrm>
            <a:off x="6703988" y="-216702"/>
            <a:ext cx="3500443" cy="3500443"/>
          </a:xfrm>
          <a:custGeom>
            <a:avLst/>
            <a:gdLst/>
            <a:ahLst/>
            <a:cxnLst/>
            <a:rect l="l" t="t" r="r" b="b"/>
            <a:pathLst>
              <a:path w="3500443" h="3500443">
                <a:moveTo>
                  <a:pt x="0" y="0"/>
                </a:moveTo>
                <a:lnTo>
                  <a:pt x="3500442" y="0"/>
                </a:lnTo>
                <a:lnTo>
                  <a:pt x="3500442" y="3500442"/>
                </a:lnTo>
                <a:lnTo>
                  <a:pt x="0" y="3500442"/>
                </a:lnTo>
                <a:lnTo>
                  <a:pt x="0" y="0"/>
                </a:lnTo>
                <a:close/>
              </a:path>
            </a:pathLst>
          </a:custGeom>
          <a:blipFill>
            <a:blip r:embed="rId5">
              <a:extLst>
                <a:ext uri="{96DAC541-7B7A-43D3-8B79-37D633B846F1}">
                  <asvg:svgBlip xmlns:asvg="http://schemas.microsoft.com/office/drawing/2016/SVG/main" r:embed="rId6"/>
                </a:ext>
              </a:extLst>
            </a:blip>
            <a:stretch>
              <a:fillRect l="-271" r="-271"/>
            </a:stretch>
          </a:blipFill>
        </p:spPr>
      </p:sp>
      <p:grpSp>
        <p:nvGrpSpPr>
          <p:cNvPr id="5" name="Group 5"/>
          <p:cNvGrpSpPr>
            <a:grpSpLocks noChangeAspect="1"/>
          </p:cNvGrpSpPr>
          <p:nvPr/>
        </p:nvGrpSpPr>
        <p:grpSpPr>
          <a:xfrm>
            <a:off x="7961529" y="1973489"/>
            <a:ext cx="3716815" cy="3716815"/>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adFill rotWithShape="1">
              <a:gsLst>
                <a:gs pos="0">
                  <a:srgbClr val="004AAD">
                    <a:alpha val="100000"/>
                  </a:srgbClr>
                </a:gs>
                <a:gs pos="100000">
                  <a:srgbClr val="CB6CE6">
                    <a:alpha val="100000"/>
                  </a:srgbClr>
                </a:gs>
              </a:gsLst>
              <a:lin ang="0"/>
            </a:gradFill>
          </p:spPr>
        </p:sp>
      </p:grpSp>
      <p:sp>
        <p:nvSpPr>
          <p:cNvPr id="7" name="Freeform 7"/>
          <p:cNvSpPr/>
          <p:nvPr/>
        </p:nvSpPr>
        <p:spPr>
          <a:xfrm>
            <a:off x="-142813" y="-216702"/>
            <a:ext cx="10171900" cy="553887"/>
          </a:xfrm>
          <a:custGeom>
            <a:avLst/>
            <a:gdLst/>
            <a:ahLst/>
            <a:cxnLst/>
            <a:rect l="l" t="t" r="r" b="b"/>
            <a:pathLst>
              <a:path w="10171900" h="553887">
                <a:moveTo>
                  <a:pt x="0" y="0"/>
                </a:moveTo>
                <a:lnTo>
                  <a:pt x="10171900" y="0"/>
                </a:lnTo>
                <a:lnTo>
                  <a:pt x="10171900" y="553887"/>
                </a:lnTo>
                <a:lnTo>
                  <a:pt x="0" y="553887"/>
                </a:lnTo>
                <a:lnTo>
                  <a:pt x="0" y="0"/>
                </a:lnTo>
                <a:close/>
              </a:path>
            </a:pathLst>
          </a:custGeom>
          <a:blipFill>
            <a:blip r:embed="rId3">
              <a:extLst>
                <a:ext uri="{96DAC541-7B7A-43D3-8B79-37D633B846F1}">
                  <asvg:svgBlip xmlns:asvg="http://schemas.microsoft.com/office/drawing/2016/SVG/main" r:embed="rId4"/>
                </a:ext>
              </a:extLst>
            </a:blip>
            <a:stretch>
              <a:fillRect t="-868228" b="-868228"/>
            </a:stretch>
          </a:blipFill>
        </p:spPr>
      </p:sp>
      <p:sp>
        <p:nvSpPr>
          <p:cNvPr id="8" name="Freeform 8"/>
          <p:cNvSpPr/>
          <p:nvPr/>
        </p:nvSpPr>
        <p:spPr>
          <a:xfrm>
            <a:off x="282230" y="237077"/>
            <a:ext cx="1883991" cy="1917634"/>
          </a:xfrm>
          <a:custGeom>
            <a:avLst/>
            <a:gdLst/>
            <a:ahLst/>
            <a:cxnLst/>
            <a:rect l="l" t="t" r="r" b="b"/>
            <a:pathLst>
              <a:path w="1883991" h="1917634">
                <a:moveTo>
                  <a:pt x="0" y="0"/>
                </a:moveTo>
                <a:lnTo>
                  <a:pt x="1883991" y="0"/>
                </a:lnTo>
                <a:lnTo>
                  <a:pt x="1883991" y="1917634"/>
                </a:lnTo>
                <a:lnTo>
                  <a:pt x="0" y="1917634"/>
                </a:lnTo>
                <a:lnTo>
                  <a:pt x="0" y="0"/>
                </a:lnTo>
                <a:close/>
              </a:path>
            </a:pathLst>
          </a:custGeom>
          <a:blipFill>
            <a:blip r:embed="rId7"/>
            <a:stretch>
              <a:fillRect/>
            </a:stretch>
          </a:blipFill>
        </p:spPr>
      </p:sp>
      <p:sp>
        <p:nvSpPr>
          <p:cNvPr id="9" name="TextBox 8">
            <a:extLst>
              <a:ext uri="{FF2B5EF4-FFF2-40B4-BE49-F238E27FC236}">
                <a16:creationId xmlns:a16="http://schemas.microsoft.com/office/drawing/2014/main" id="{0727F0DA-FDEF-AA2A-E743-0BCF96E5C219}"/>
              </a:ext>
            </a:extLst>
          </p:cNvPr>
          <p:cNvSpPr txBox="1"/>
          <p:nvPr/>
        </p:nvSpPr>
        <p:spPr>
          <a:xfrm>
            <a:off x="-33727" y="1959141"/>
            <a:ext cx="8436995" cy="1627369"/>
          </a:xfrm>
          <a:prstGeom prst="rect">
            <a:avLst/>
          </a:prstGeom>
          <a:noFill/>
        </p:spPr>
        <p:txBody>
          <a:bodyPr wrap="square">
            <a:spAutoFit/>
          </a:bodyPr>
          <a:lstStyle/>
          <a:p>
            <a:pPr algn="ctr" rtl="1">
              <a:lnSpc>
                <a:spcPts val="13799"/>
              </a:lnSpc>
            </a:pPr>
            <a:r>
              <a:rPr lang="fa-IR" sz="5400" dirty="0">
                <a:solidFill>
                  <a:srgbClr val="002060"/>
                </a:solidFill>
                <a:latin typeface="TT Hoves Bold"/>
                <a:cs typeface="2  Homa" panose="00000400000000000000" pitchFamily="2" charset="-78"/>
              </a:rPr>
              <a:t>کارگاه آموزشی </a:t>
            </a:r>
            <a:r>
              <a:rPr lang="en-US" sz="5400" dirty="0">
                <a:solidFill>
                  <a:srgbClr val="002060"/>
                </a:solidFill>
                <a:latin typeface="TT Hoves Bold"/>
                <a:cs typeface="2  Homa" panose="00000400000000000000" pitchFamily="2" charset="-78"/>
              </a:rPr>
              <a:t>Publisher</a:t>
            </a:r>
            <a:r>
              <a:rPr lang="fa-IR" sz="5400" dirty="0">
                <a:solidFill>
                  <a:srgbClr val="002060"/>
                </a:solidFill>
                <a:latin typeface="TT Hoves Bold"/>
                <a:cs typeface="2  Homa" panose="00000400000000000000" pitchFamily="2" charset="-78"/>
              </a:rPr>
              <a:t> </a:t>
            </a:r>
            <a:endParaRPr lang="en-US" sz="5400" dirty="0">
              <a:solidFill>
                <a:srgbClr val="002060"/>
              </a:solidFill>
              <a:latin typeface="TT Hoves Bold"/>
              <a:cs typeface="2  Homa" panose="00000400000000000000" pitchFamily="2" charset="-78"/>
            </a:endParaRPr>
          </a:p>
        </p:txBody>
      </p:sp>
      <p:sp>
        <p:nvSpPr>
          <p:cNvPr id="10" name="TextBox 9">
            <a:extLst>
              <a:ext uri="{FF2B5EF4-FFF2-40B4-BE49-F238E27FC236}">
                <a16:creationId xmlns:a16="http://schemas.microsoft.com/office/drawing/2014/main" id="{12235718-7974-2E3D-623C-EDA18101D0AC}"/>
              </a:ext>
            </a:extLst>
          </p:cNvPr>
          <p:cNvSpPr txBox="1"/>
          <p:nvPr/>
        </p:nvSpPr>
        <p:spPr>
          <a:xfrm>
            <a:off x="-33728" y="3140994"/>
            <a:ext cx="8436995" cy="1573508"/>
          </a:xfrm>
          <a:prstGeom prst="rect">
            <a:avLst/>
          </a:prstGeom>
          <a:noFill/>
        </p:spPr>
        <p:txBody>
          <a:bodyPr wrap="square">
            <a:spAutoFit/>
          </a:bodyPr>
          <a:lstStyle/>
          <a:p>
            <a:pPr algn="ctr">
              <a:lnSpc>
                <a:spcPts val="13799"/>
              </a:lnSpc>
            </a:pPr>
            <a:r>
              <a:rPr lang="fa-IR" sz="3600" dirty="0">
                <a:solidFill>
                  <a:srgbClr val="002060"/>
                </a:solidFill>
                <a:latin typeface="TT Hoves Bold"/>
                <a:cs typeface="2  Homa" panose="00000400000000000000" pitchFamily="2" charset="-78"/>
              </a:rPr>
              <a:t>مدرس: نوید ایزدی</a:t>
            </a:r>
            <a:endParaRPr lang="en-US" sz="3600" dirty="0">
              <a:solidFill>
                <a:srgbClr val="002060"/>
              </a:solidFill>
              <a:latin typeface="TT Hoves Bold"/>
              <a:cs typeface="2  Homa"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B76835-A19A-1EEC-76EC-E36EF482B8A3}"/>
              </a:ext>
            </a:extLst>
          </p:cNvPr>
          <p:cNvSpPr txBox="1"/>
          <p:nvPr/>
        </p:nvSpPr>
        <p:spPr>
          <a:xfrm>
            <a:off x="3383029" y="381000"/>
            <a:ext cx="5628806" cy="584775"/>
          </a:xfrm>
          <a:prstGeom prst="rect">
            <a:avLst/>
          </a:prstGeom>
          <a:noFill/>
        </p:spPr>
        <p:txBody>
          <a:bodyPr wrap="square">
            <a:spAutoFit/>
          </a:bodyPr>
          <a:lstStyle/>
          <a:p>
            <a:pPr algn="ctr" rtl="1"/>
            <a:r>
              <a:rPr lang="fa-IR" sz="3200" dirty="0">
                <a:solidFill>
                  <a:schemeClr val="tx2">
                    <a:lumMod val="75000"/>
                  </a:schemeClr>
                </a:solidFill>
                <a:latin typeface="Calibri" panose="020F0502020204030204" pitchFamily="34" charset="0"/>
                <a:cs typeface="B Titr" panose="00000700000000000000" pitchFamily="2" charset="-78"/>
              </a:rPr>
              <a:t>کاربرد بنر</a:t>
            </a:r>
          </a:p>
        </p:txBody>
      </p:sp>
      <p:sp>
        <p:nvSpPr>
          <p:cNvPr id="3" name="TextBox 2">
            <a:extLst>
              <a:ext uri="{FF2B5EF4-FFF2-40B4-BE49-F238E27FC236}">
                <a16:creationId xmlns:a16="http://schemas.microsoft.com/office/drawing/2014/main" id="{75A2E572-3A87-D796-F33B-A67AB83CF11F}"/>
              </a:ext>
            </a:extLst>
          </p:cNvPr>
          <p:cNvSpPr txBox="1"/>
          <p:nvPr/>
        </p:nvSpPr>
        <p:spPr>
          <a:xfrm>
            <a:off x="3522001" y="1600200"/>
            <a:ext cx="5765895" cy="2823850"/>
          </a:xfrm>
          <a:prstGeom prst="rect">
            <a:avLst/>
          </a:prstGeom>
          <a:noFill/>
        </p:spPr>
        <p:txBody>
          <a:bodyPr wrap="square">
            <a:spAutoFit/>
          </a:bodyPr>
          <a:lstStyle/>
          <a:p>
            <a:pPr marL="342900" indent="-342900" algn="just" rtl="1">
              <a:lnSpc>
                <a:spcPct val="150000"/>
              </a:lnSpc>
              <a:buFont typeface="Wingdings" panose="05000000000000000000" pitchFamily="2" charset="2"/>
              <a:buChar char="v"/>
            </a:pPr>
            <a:r>
              <a:rPr lang="fa-IR" sz="2000" b="1" dirty="0">
                <a:solidFill>
                  <a:schemeClr val="accent4">
                    <a:lumMod val="75000"/>
                  </a:schemeClr>
                </a:solidFill>
                <a:cs typeface="B Nazanin" panose="00000400000000000000" pitchFamily="2" charset="-78"/>
              </a:rPr>
              <a:t>بنر تبلیغاتی</a:t>
            </a:r>
          </a:p>
          <a:p>
            <a:pPr marL="342900" indent="-342900" algn="just" rtl="1">
              <a:lnSpc>
                <a:spcPct val="150000"/>
              </a:lnSpc>
              <a:buFont typeface="Wingdings" panose="05000000000000000000" pitchFamily="2" charset="2"/>
              <a:buChar char="v"/>
            </a:pPr>
            <a:r>
              <a:rPr lang="fa-IR" sz="2000" b="1" dirty="0">
                <a:solidFill>
                  <a:schemeClr val="accent4">
                    <a:lumMod val="75000"/>
                  </a:schemeClr>
                </a:solidFill>
                <a:cs typeface="B Nazanin" panose="00000400000000000000" pitchFamily="2" charset="-78"/>
              </a:rPr>
              <a:t>بنر تسلیت</a:t>
            </a:r>
          </a:p>
          <a:p>
            <a:pPr marL="342900" indent="-342900" algn="just" rtl="1">
              <a:lnSpc>
                <a:spcPct val="150000"/>
              </a:lnSpc>
              <a:buFont typeface="Wingdings" panose="05000000000000000000" pitchFamily="2" charset="2"/>
              <a:buChar char="v"/>
            </a:pPr>
            <a:r>
              <a:rPr lang="fa-IR" sz="2000" b="1" dirty="0">
                <a:solidFill>
                  <a:schemeClr val="accent4">
                    <a:lumMod val="75000"/>
                  </a:schemeClr>
                </a:solidFill>
                <a:cs typeface="B Nazanin" panose="00000400000000000000" pitchFamily="2" charset="-78"/>
              </a:rPr>
              <a:t>بنر همایش</a:t>
            </a:r>
          </a:p>
          <a:p>
            <a:pPr marL="342900" indent="-342900" algn="just" rtl="1">
              <a:lnSpc>
                <a:spcPct val="150000"/>
              </a:lnSpc>
              <a:buFont typeface="Wingdings" panose="05000000000000000000" pitchFamily="2" charset="2"/>
              <a:buChar char="v"/>
            </a:pPr>
            <a:r>
              <a:rPr lang="fa-IR" sz="2000" b="1" dirty="0">
                <a:solidFill>
                  <a:schemeClr val="accent4">
                    <a:lumMod val="75000"/>
                  </a:schemeClr>
                </a:solidFill>
                <a:cs typeface="B Nazanin" panose="00000400000000000000" pitchFamily="2" charset="-78"/>
              </a:rPr>
              <a:t>عکس روی بنر</a:t>
            </a:r>
          </a:p>
          <a:p>
            <a:pPr marL="342900" indent="-342900" algn="just" rtl="1">
              <a:lnSpc>
                <a:spcPct val="150000"/>
              </a:lnSpc>
              <a:buFont typeface="Wingdings" panose="05000000000000000000" pitchFamily="2" charset="2"/>
              <a:buChar char="v"/>
            </a:pPr>
            <a:r>
              <a:rPr lang="fa-IR" sz="2000" b="1" dirty="0">
                <a:solidFill>
                  <a:schemeClr val="accent4">
                    <a:lumMod val="75000"/>
                  </a:schemeClr>
                </a:solidFill>
                <a:cs typeface="B Nazanin" panose="00000400000000000000" pitchFamily="2" charset="-78"/>
              </a:rPr>
              <a:t>بنر عریض</a:t>
            </a:r>
          </a:p>
          <a:p>
            <a:pPr marL="342900" indent="-342900" algn="just" rtl="1">
              <a:lnSpc>
                <a:spcPct val="150000"/>
              </a:lnSpc>
              <a:buFont typeface="Wingdings" panose="05000000000000000000" pitchFamily="2" charset="2"/>
              <a:buChar char="v"/>
            </a:pPr>
            <a:r>
              <a:rPr lang="fa-IR" sz="2000" b="1" dirty="0">
                <a:solidFill>
                  <a:schemeClr val="accent4">
                    <a:lumMod val="75000"/>
                  </a:schemeClr>
                </a:solidFill>
                <a:cs typeface="B Nazanin" panose="00000400000000000000" pitchFamily="2" charset="-78"/>
              </a:rPr>
              <a:t>بنر مناسبتی</a:t>
            </a:r>
          </a:p>
        </p:txBody>
      </p:sp>
      <p:grpSp>
        <p:nvGrpSpPr>
          <p:cNvPr id="4" name="Group 2">
            <a:extLst>
              <a:ext uri="{FF2B5EF4-FFF2-40B4-BE49-F238E27FC236}">
                <a16:creationId xmlns:a16="http://schemas.microsoft.com/office/drawing/2014/main" id="{D5FD01A1-B81D-9877-C471-15E4E47AA04B}"/>
              </a:ext>
            </a:extLst>
          </p:cNvPr>
          <p:cNvGrpSpPr>
            <a:grpSpLocks noChangeAspect="1"/>
          </p:cNvGrpSpPr>
          <p:nvPr/>
        </p:nvGrpSpPr>
        <p:grpSpPr>
          <a:xfrm>
            <a:off x="-1469660" y="-1182673"/>
            <a:ext cx="4656997" cy="4656997"/>
            <a:chOff x="0" y="0"/>
            <a:chExt cx="6350000" cy="6350000"/>
          </a:xfrm>
        </p:grpSpPr>
        <p:sp>
          <p:nvSpPr>
            <p:cNvPr id="5" name="Freeform 3">
              <a:extLst>
                <a:ext uri="{FF2B5EF4-FFF2-40B4-BE49-F238E27FC236}">
                  <a16:creationId xmlns:a16="http://schemas.microsoft.com/office/drawing/2014/main" id="{8AF59ECA-5DCF-F771-1402-8733A3DF76FD}"/>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adFill rotWithShape="1">
              <a:gsLst>
                <a:gs pos="0">
                  <a:srgbClr val="004AAD">
                    <a:alpha val="100000"/>
                  </a:srgbClr>
                </a:gs>
                <a:gs pos="100000">
                  <a:srgbClr val="CB6CE6">
                    <a:alpha val="100000"/>
                  </a:srgbClr>
                </a:gs>
              </a:gsLst>
              <a:lin ang="0"/>
            </a:gradFill>
          </p:spPr>
        </p:sp>
      </p:grpSp>
      <p:grpSp>
        <p:nvGrpSpPr>
          <p:cNvPr id="6" name="Group 4">
            <a:extLst>
              <a:ext uri="{FF2B5EF4-FFF2-40B4-BE49-F238E27FC236}">
                <a16:creationId xmlns:a16="http://schemas.microsoft.com/office/drawing/2014/main" id="{54126D3D-201E-2DA6-5AB3-5EAF4AC0F698}"/>
              </a:ext>
            </a:extLst>
          </p:cNvPr>
          <p:cNvGrpSpPr>
            <a:grpSpLocks noChangeAspect="1"/>
          </p:cNvGrpSpPr>
          <p:nvPr/>
        </p:nvGrpSpPr>
        <p:grpSpPr>
          <a:xfrm>
            <a:off x="-533400" y="3688466"/>
            <a:ext cx="4055402" cy="4055402"/>
            <a:chOff x="0" y="0"/>
            <a:chExt cx="6350000" cy="6349975"/>
          </a:xfrm>
          <a:blipFill>
            <a:blip r:embed="rId3"/>
            <a:stretch>
              <a:fillRect/>
            </a:stretch>
          </a:blipFill>
        </p:grpSpPr>
        <p:sp>
          <p:nvSpPr>
            <p:cNvPr id="7" name="Freeform 5">
              <a:extLst>
                <a:ext uri="{FF2B5EF4-FFF2-40B4-BE49-F238E27FC236}">
                  <a16:creationId xmlns:a16="http://schemas.microsoft.com/office/drawing/2014/main" id="{53474F55-8EF6-32F7-0116-C9FCEA8D7F98}"/>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p:spPr>
        </p:sp>
      </p:grpSp>
      <p:sp>
        <p:nvSpPr>
          <p:cNvPr id="8" name="Freeform 6">
            <a:extLst>
              <a:ext uri="{FF2B5EF4-FFF2-40B4-BE49-F238E27FC236}">
                <a16:creationId xmlns:a16="http://schemas.microsoft.com/office/drawing/2014/main" id="{4E24CD60-092C-E7CC-3118-3A57F288DCFA}"/>
              </a:ext>
            </a:extLst>
          </p:cNvPr>
          <p:cNvSpPr/>
          <p:nvPr/>
        </p:nvSpPr>
        <p:spPr>
          <a:xfrm>
            <a:off x="-868065" y="1828800"/>
            <a:ext cx="3086677" cy="3086677"/>
          </a:xfrm>
          <a:custGeom>
            <a:avLst/>
            <a:gdLst/>
            <a:ahLst/>
            <a:cxnLst/>
            <a:rect l="l" t="t" r="r" b="b"/>
            <a:pathLst>
              <a:path w="3086677" h="3086677">
                <a:moveTo>
                  <a:pt x="0" y="0"/>
                </a:moveTo>
                <a:lnTo>
                  <a:pt x="3086677" y="0"/>
                </a:lnTo>
                <a:lnTo>
                  <a:pt x="3086677" y="3086677"/>
                </a:lnTo>
                <a:lnTo>
                  <a:pt x="0" y="3086677"/>
                </a:lnTo>
                <a:lnTo>
                  <a:pt x="0" y="0"/>
                </a:lnTo>
                <a:close/>
              </a:path>
            </a:pathLst>
          </a:custGeom>
          <a:blipFill>
            <a:blip r:embed="rId4">
              <a:extLst>
                <a:ext uri="{96DAC541-7B7A-43D3-8B79-37D633B846F1}">
                  <asvg:svgBlip xmlns:asvg="http://schemas.microsoft.com/office/drawing/2016/SVG/main" r:embed="rId5"/>
                </a:ext>
              </a:extLst>
            </a:blip>
            <a:stretch>
              <a:fillRect l="-271" r="-271"/>
            </a:stretch>
          </a:blipFill>
        </p:spPr>
      </p:sp>
    </p:spTree>
    <p:extLst>
      <p:ext uri="{BB962C8B-B14F-4D97-AF65-F5344CB8AC3E}">
        <p14:creationId xmlns:p14="http://schemas.microsoft.com/office/powerpoint/2010/main" val="245253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2336B8-A4C9-4FCC-DB90-47D7B4622FA8}"/>
              </a:ext>
            </a:extLst>
          </p:cNvPr>
          <p:cNvSpPr txBox="1"/>
          <p:nvPr/>
        </p:nvSpPr>
        <p:spPr>
          <a:xfrm>
            <a:off x="2439364" y="2641938"/>
            <a:ext cx="6935163" cy="2362185"/>
          </a:xfrm>
          <a:prstGeom prst="rect">
            <a:avLst/>
          </a:prstGeom>
          <a:noFill/>
        </p:spPr>
        <p:txBody>
          <a:bodyPr wrap="square">
            <a:spAutoFit/>
          </a:bodyPr>
          <a:lstStyle/>
          <a:p>
            <a:pPr algn="just" rtl="1">
              <a:lnSpc>
                <a:spcPct val="150000"/>
              </a:lnSpc>
            </a:pPr>
            <a:r>
              <a:rPr lang="fa-IR" sz="2000" b="1" dirty="0">
                <a:cs typeface="B Nazanin" panose="00000400000000000000" pitchFamily="2" charset="-78"/>
              </a:rPr>
              <a:t>پوستر، یک کاغذ چاپی بزرگ است که برای چسباندن به دیوار یا سایر سطوح عمودی طراحی می‌شود. هنگام طراحی پوسترها می‌توان از عناصر گرافیکی و متن استفاده کرد. این رسانه‌های چاپی به گونه‌ای طراحی می‌شوند که برای مخاطبان جذاب و آموزنده باشند. از آنجایی که پوسترها بر روی کاغذ چاپ می‌شوند، مقرون به صرفه هستند، اما در فضای باز دوام زیادی ندارند.</a:t>
            </a:r>
            <a:endParaRPr lang="en-US" sz="2000" b="1" dirty="0">
              <a:cs typeface="B Nazanin" panose="00000400000000000000" pitchFamily="2" charset="-78"/>
            </a:endParaRPr>
          </a:p>
        </p:txBody>
      </p:sp>
      <p:sp>
        <p:nvSpPr>
          <p:cNvPr id="5" name="TextBox 4">
            <a:extLst>
              <a:ext uri="{FF2B5EF4-FFF2-40B4-BE49-F238E27FC236}">
                <a16:creationId xmlns:a16="http://schemas.microsoft.com/office/drawing/2014/main" id="{256F21CF-5386-07C0-23DB-B80D9519CC79}"/>
              </a:ext>
            </a:extLst>
          </p:cNvPr>
          <p:cNvSpPr txBox="1"/>
          <p:nvPr/>
        </p:nvSpPr>
        <p:spPr>
          <a:xfrm>
            <a:off x="4495800" y="1066800"/>
            <a:ext cx="4878728" cy="584775"/>
          </a:xfrm>
          <a:prstGeom prst="rect">
            <a:avLst/>
          </a:prstGeom>
          <a:noFill/>
        </p:spPr>
        <p:txBody>
          <a:bodyPr wrap="square">
            <a:spAutoFit/>
          </a:bodyPr>
          <a:lstStyle/>
          <a:p>
            <a:pPr algn="ctr" rtl="1"/>
            <a:r>
              <a:rPr lang="fa-IR" sz="3200" dirty="0">
                <a:solidFill>
                  <a:schemeClr val="tx2">
                    <a:lumMod val="75000"/>
                  </a:schemeClr>
                </a:solidFill>
                <a:latin typeface="Calibri" panose="020F0502020204030204" pitchFamily="34" charset="0"/>
                <a:cs typeface="B Titr" panose="00000700000000000000" pitchFamily="2" charset="-78"/>
              </a:rPr>
              <a:t>پوستر چیست؟</a:t>
            </a:r>
            <a:endParaRPr lang="en-US" sz="3200" dirty="0">
              <a:solidFill>
                <a:schemeClr val="tx2">
                  <a:lumMod val="75000"/>
                </a:schemeClr>
              </a:solidFill>
              <a:latin typeface="Calibri" panose="020F0502020204030204" pitchFamily="34" charset="0"/>
              <a:cs typeface="B Titr" panose="00000700000000000000" pitchFamily="2" charset="-78"/>
            </a:endParaRPr>
          </a:p>
        </p:txBody>
      </p:sp>
      <p:grpSp>
        <p:nvGrpSpPr>
          <p:cNvPr id="6" name="Group 4">
            <a:extLst>
              <a:ext uri="{FF2B5EF4-FFF2-40B4-BE49-F238E27FC236}">
                <a16:creationId xmlns:a16="http://schemas.microsoft.com/office/drawing/2014/main" id="{C939C6FE-4369-4F79-96A4-5789A3E69C62}"/>
              </a:ext>
            </a:extLst>
          </p:cNvPr>
          <p:cNvGrpSpPr>
            <a:grpSpLocks noChangeAspect="1"/>
          </p:cNvGrpSpPr>
          <p:nvPr/>
        </p:nvGrpSpPr>
        <p:grpSpPr>
          <a:xfrm>
            <a:off x="-762000" y="-372991"/>
            <a:ext cx="3464355" cy="3464355"/>
            <a:chOff x="0" y="0"/>
            <a:chExt cx="6350000" cy="6349975"/>
          </a:xfrm>
          <a:blipFill>
            <a:blip r:embed="rId2"/>
            <a:stretch>
              <a:fillRect l="-271" r="-271"/>
            </a:stretch>
          </a:blipFill>
        </p:grpSpPr>
        <p:sp>
          <p:nvSpPr>
            <p:cNvPr id="7" name="Freeform 5">
              <a:extLst>
                <a:ext uri="{FF2B5EF4-FFF2-40B4-BE49-F238E27FC236}">
                  <a16:creationId xmlns:a16="http://schemas.microsoft.com/office/drawing/2014/main" id="{CD41FDBA-AF49-CAE3-3D7F-B4A7219A679C}"/>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p:spPr>
        </p:sp>
      </p:grpSp>
      <p:grpSp>
        <p:nvGrpSpPr>
          <p:cNvPr id="8" name="Group 2">
            <a:extLst>
              <a:ext uri="{FF2B5EF4-FFF2-40B4-BE49-F238E27FC236}">
                <a16:creationId xmlns:a16="http://schemas.microsoft.com/office/drawing/2014/main" id="{AEC829E4-0580-BCA3-DD9D-1E7E29FF59FB}"/>
              </a:ext>
            </a:extLst>
          </p:cNvPr>
          <p:cNvGrpSpPr>
            <a:grpSpLocks noChangeAspect="1"/>
          </p:cNvGrpSpPr>
          <p:nvPr/>
        </p:nvGrpSpPr>
        <p:grpSpPr>
          <a:xfrm>
            <a:off x="1314198" y="-771708"/>
            <a:ext cx="2533600" cy="2533600"/>
            <a:chOff x="0" y="0"/>
            <a:chExt cx="6350000" cy="6350000"/>
          </a:xfrm>
        </p:grpSpPr>
        <p:sp>
          <p:nvSpPr>
            <p:cNvPr id="9" name="Freeform 3">
              <a:extLst>
                <a:ext uri="{FF2B5EF4-FFF2-40B4-BE49-F238E27FC236}">
                  <a16:creationId xmlns:a16="http://schemas.microsoft.com/office/drawing/2014/main" id="{C9E6496C-30C6-3E17-2016-CAE93BAF994B}"/>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adFill rotWithShape="1">
              <a:gsLst>
                <a:gs pos="0">
                  <a:srgbClr val="004AAD">
                    <a:alpha val="100000"/>
                  </a:srgbClr>
                </a:gs>
                <a:gs pos="100000">
                  <a:srgbClr val="CB6CE6">
                    <a:alpha val="100000"/>
                  </a:srgbClr>
                </a:gs>
              </a:gsLst>
              <a:lin ang="0"/>
            </a:gradFill>
          </p:spPr>
        </p:sp>
      </p:grpSp>
      <p:sp>
        <p:nvSpPr>
          <p:cNvPr id="10" name="Freeform 6">
            <a:extLst>
              <a:ext uri="{FF2B5EF4-FFF2-40B4-BE49-F238E27FC236}">
                <a16:creationId xmlns:a16="http://schemas.microsoft.com/office/drawing/2014/main" id="{99187C7E-8B6A-88AA-D7D0-D975EA71E16B}"/>
              </a:ext>
            </a:extLst>
          </p:cNvPr>
          <p:cNvSpPr/>
          <p:nvPr/>
        </p:nvSpPr>
        <p:spPr>
          <a:xfrm>
            <a:off x="-787027" y="2472618"/>
            <a:ext cx="2351846" cy="2036790"/>
          </a:xfrm>
          <a:custGeom>
            <a:avLst/>
            <a:gdLst/>
            <a:ahLst/>
            <a:cxnLst/>
            <a:rect l="l" t="t" r="r" b="b"/>
            <a:pathLst>
              <a:path w="3086677" h="3086677">
                <a:moveTo>
                  <a:pt x="0" y="0"/>
                </a:moveTo>
                <a:lnTo>
                  <a:pt x="3086677" y="0"/>
                </a:lnTo>
                <a:lnTo>
                  <a:pt x="3086677" y="3086677"/>
                </a:lnTo>
                <a:lnTo>
                  <a:pt x="0" y="3086677"/>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txBody>
          <a:bodyPr/>
          <a:lstStyle/>
          <a:p>
            <a:endParaRPr lang="en-US" dirty="0"/>
          </a:p>
        </p:txBody>
      </p:sp>
    </p:spTree>
    <p:extLst>
      <p:ext uri="{BB962C8B-B14F-4D97-AF65-F5344CB8AC3E}">
        <p14:creationId xmlns:p14="http://schemas.microsoft.com/office/powerpoint/2010/main" val="34570450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369AA5-0693-7DC1-0FB1-AF2804C985C6}"/>
              </a:ext>
            </a:extLst>
          </p:cNvPr>
          <p:cNvSpPr txBox="1"/>
          <p:nvPr/>
        </p:nvSpPr>
        <p:spPr>
          <a:xfrm>
            <a:off x="685800" y="2371557"/>
            <a:ext cx="8686799" cy="4093428"/>
          </a:xfrm>
          <a:prstGeom prst="rect">
            <a:avLst/>
          </a:prstGeom>
          <a:noFill/>
        </p:spPr>
        <p:txBody>
          <a:bodyPr wrap="square">
            <a:spAutoFit/>
          </a:bodyPr>
          <a:lstStyle/>
          <a:p>
            <a:pPr algn="just" rtl="1"/>
            <a:r>
              <a:rPr lang="fa-IR" sz="2000" b="1" dirty="0">
                <a:cs typeface="B Nazanin" panose="00000400000000000000" pitchFamily="2" charset="-78"/>
              </a:rPr>
              <a:t>پوستر، یک کاغذ چاپی بزرگ است که برای چسباندن به دیوار یا سایر سطوح عمودی طراحی می‌شود. هنگام طراحی پوسترها می‌توان از عناصر گرافیکی و متن استفاده کرد. این رسانه‌های چاپی به گونه‌ای طراحی می‌شوند که برای مخاطبان جذاب و آموزنده باشند. از آنجایی که پوسترها بر روی کاغذ چاپ می‌شوند، مقرون به صرفه هستند، اما در فضای باز دوام زیادی ندارند.</a:t>
            </a:r>
          </a:p>
          <a:p>
            <a:pPr algn="just" rtl="1"/>
            <a:br>
              <a:rPr lang="fa-IR" sz="2000" b="1" dirty="0">
                <a:cs typeface="B Nazanin" panose="00000400000000000000" pitchFamily="2" charset="-78"/>
              </a:rPr>
            </a:br>
            <a:r>
              <a:rPr lang="fa-IR" sz="2000" b="1" dirty="0">
                <a:cs typeface="B Nazanin" panose="00000400000000000000" pitchFamily="2" charset="-78"/>
              </a:rPr>
              <a:t>پوسترها برای اهداف زیادی استفاده می‌شوند. بیشترین کاربرد آن‌ها به عنوان اطلاعیه یا تبلیغات است. آن‌ها می‌توانند یک رویداد، فیلم، تئاتر و … را تبلیغ کنند و همچنین توسط کسب و کارها برای تبلیغات محصولات یا خدمات آن‌ها استفاده شوند. پوسترها انواع مختلفی دارند، از جمله:</a:t>
            </a:r>
          </a:p>
          <a:p>
            <a:pPr algn="just" rtl="1"/>
            <a:br>
              <a:rPr lang="fa-IR" sz="2000" b="1" dirty="0">
                <a:solidFill>
                  <a:schemeClr val="accent4">
                    <a:lumMod val="75000"/>
                  </a:schemeClr>
                </a:solidFill>
                <a:cs typeface="B Nazanin" panose="00000400000000000000" pitchFamily="2" charset="-78"/>
              </a:rPr>
            </a:br>
            <a:r>
              <a:rPr lang="fa-IR" sz="2000" b="1" dirty="0">
                <a:solidFill>
                  <a:schemeClr val="accent4">
                    <a:lumMod val="75000"/>
                  </a:schemeClr>
                </a:solidFill>
                <a:cs typeface="B Nazanin" panose="00000400000000000000" pitchFamily="2" charset="-78"/>
              </a:rPr>
              <a:t>پوسترهای سیاسی (برای تبلیغات کاندیداها در زمان انتخابات و موارد مشابه)</a:t>
            </a:r>
          </a:p>
          <a:p>
            <a:pPr algn="just" rtl="1"/>
            <a:r>
              <a:rPr lang="fa-IR" sz="2000" b="1" dirty="0">
                <a:solidFill>
                  <a:schemeClr val="accent4">
                    <a:lumMod val="75000"/>
                  </a:schemeClr>
                </a:solidFill>
                <a:cs typeface="B Nazanin" panose="00000400000000000000" pitchFamily="2" charset="-78"/>
              </a:rPr>
              <a:t>پوسترهایفیلم (برای تبلیغ یک فیلم تازه اکران‌شده)</a:t>
            </a:r>
          </a:p>
          <a:p>
            <a:pPr algn="just" rtl="1"/>
            <a:r>
              <a:rPr lang="fa-IR" sz="2000" b="1" dirty="0">
                <a:solidFill>
                  <a:schemeClr val="accent4">
                    <a:lumMod val="75000"/>
                  </a:schemeClr>
                </a:solidFill>
                <a:cs typeface="B Nazanin" panose="00000400000000000000" pitchFamily="2" charset="-78"/>
              </a:rPr>
              <a:t>پوسترهای رویداد (برای تبلیغ کنسرت، مسابقات بوکس و غیره)</a:t>
            </a:r>
          </a:p>
          <a:p>
            <a:pPr algn="just" rtl="1"/>
            <a:r>
              <a:rPr lang="fa-IR" sz="2000" b="1" dirty="0">
                <a:solidFill>
                  <a:schemeClr val="accent4">
                    <a:lumMod val="75000"/>
                  </a:schemeClr>
                </a:solidFill>
                <a:cs typeface="B Nazanin" panose="00000400000000000000" pitchFamily="2" charset="-78"/>
              </a:rPr>
              <a:t>پوسترهای پین‌آپ و پوسترهای موسیقی که برای اهداف تبلیغاتی استفاده می‌شوند</a:t>
            </a:r>
            <a:endParaRPr lang="en-US" sz="2000" b="1" dirty="0">
              <a:solidFill>
                <a:schemeClr val="accent4">
                  <a:lumMod val="75000"/>
                </a:schemeClr>
              </a:solidFill>
              <a:cs typeface="B Nazanin" panose="00000400000000000000" pitchFamily="2" charset="-78"/>
            </a:endParaRPr>
          </a:p>
        </p:txBody>
      </p:sp>
      <p:pic>
        <p:nvPicPr>
          <p:cNvPr id="5" name="Picture 4">
            <a:extLst>
              <a:ext uri="{FF2B5EF4-FFF2-40B4-BE49-F238E27FC236}">
                <a16:creationId xmlns:a16="http://schemas.microsoft.com/office/drawing/2014/main" id="{2D05930A-7712-3159-2A51-51250A6FE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468" y="-146410"/>
            <a:ext cx="3415042" cy="2371557"/>
          </a:xfrm>
          <a:prstGeom prst="rect">
            <a:avLst/>
          </a:prstGeom>
          <a:blipFill dpi="0" rotWithShape="1">
            <a:blip r:embed="rId3">
              <a:extLst>
                <a:ext uri="{96DAC541-7B7A-43D3-8B79-37D633B846F1}">
                  <asvg:svgBlip xmlns:asvg="http://schemas.microsoft.com/office/drawing/2016/SVG/main" r:embed="rId4"/>
                </a:ext>
              </a:extLst>
            </a:blip>
            <a:srcRect/>
            <a:stretch>
              <a:fillRect l="-271" r="-271"/>
            </a:stretch>
          </a:blipFill>
        </p:spPr>
      </p:pic>
      <p:grpSp>
        <p:nvGrpSpPr>
          <p:cNvPr id="6" name="Group 2">
            <a:extLst>
              <a:ext uri="{FF2B5EF4-FFF2-40B4-BE49-F238E27FC236}">
                <a16:creationId xmlns:a16="http://schemas.microsoft.com/office/drawing/2014/main" id="{3FED8768-1007-C2E2-FB56-07A1931CF703}"/>
              </a:ext>
            </a:extLst>
          </p:cNvPr>
          <p:cNvGrpSpPr>
            <a:grpSpLocks noChangeAspect="1"/>
          </p:cNvGrpSpPr>
          <p:nvPr/>
        </p:nvGrpSpPr>
        <p:grpSpPr>
          <a:xfrm>
            <a:off x="5791200" y="-717981"/>
            <a:ext cx="2533600" cy="2533600"/>
            <a:chOff x="0" y="0"/>
            <a:chExt cx="6350000" cy="6350000"/>
          </a:xfrm>
        </p:grpSpPr>
        <p:sp>
          <p:nvSpPr>
            <p:cNvPr id="7" name="Freeform 3">
              <a:extLst>
                <a:ext uri="{FF2B5EF4-FFF2-40B4-BE49-F238E27FC236}">
                  <a16:creationId xmlns:a16="http://schemas.microsoft.com/office/drawing/2014/main" id="{054A3AEE-57E8-7C16-B392-A4A6B9E38020}"/>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adFill rotWithShape="1">
              <a:gsLst>
                <a:gs pos="0">
                  <a:srgbClr val="004AAD">
                    <a:alpha val="100000"/>
                  </a:srgbClr>
                </a:gs>
                <a:gs pos="100000">
                  <a:srgbClr val="CB6CE6">
                    <a:alpha val="100000"/>
                  </a:srgbClr>
                </a:gs>
              </a:gsLst>
              <a:lin ang="0"/>
            </a:gradFill>
          </p:spPr>
        </p:sp>
      </p:grpSp>
      <p:sp>
        <p:nvSpPr>
          <p:cNvPr id="8" name="Freeform 6">
            <a:extLst>
              <a:ext uri="{FF2B5EF4-FFF2-40B4-BE49-F238E27FC236}">
                <a16:creationId xmlns:a16="http://schemas.microsoft.com/office/drawing/2014/main" id="{8CD137F3-AEDB-8872-781E-9E4501D3C110}"/>
              </a:ext>
            </a:extLst>
          </p:cNvPr>
          <p:cNvSpPr/>
          <p:nvPr/>
        </p:nvSpPr>
        <p:spPr>
          <a:xfrm>
            <a:off x="7287644" y="-386888"/>
            <a:ext cx="2351846" cy="2036790"/>
          </a:xfrm>
          <a:custGeom>
            <a:avLst/>
            <a:gdLst/>
            <a:ahLst/>
            <a:cxnLst/>
            <a:rect l="l" t="t" r="r" b="b"/>
            <a:pathLst>
              <a:path w="3086677" h="3086677">
                <a:moveTo>
                  <a:pt x="0" y="0"/>
                </a:moveTo>
                <a:lnTo>
                  <a:pt x="3086677" y="0"/>
                </a:lnTo>
                <a:lnTo>
                  <a:pt x="3086677" y="3086677"/>
                </a:lnTo>
                <a:lnTo>
                  <a:pt x="0" y="3086677"/>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sp>
      <p:sp>
        <p:nvSpPr>
          <p:cNvPr id="9" name="Freeform 6">
            <a:extLst>
              <a:ext uri="{FF2B5EF4-FFF2-40B4-BE49-F238E27FC236}">
                <a16:creationId xmlns:a16="http://schemas.microsoft.com/office/drawing/2014/main" id="{10022922-7324-9C50-F2B2-84E3ABAE5E4C}"/>
              </a:ext>
            </a:extLst>
          </p:cNvPr>
          <p:cNvSpPr/>
          <p:nvPr/>
        </p:nvSpPr>
        <p:spPr>
          <a:xfrm>
            <a:off x="1450296" y="-129245"/>
            <a:ext cx="2351846" cy="2036790"/>
          </a:xfrm>
          <a:custGeom>
            <a:avLst/>
            <a:gdLst/>
            <a:ahLst/>
            <a:cxnLst/>
            <a:rect l="l" t="t" r="r" b="b"/>
            <a:pathLst>
              <a:path w="3086677" h="3086677">
                <a:moveTo>
                  <a:pt x="0" y="0"/>
                </a:moveTo>
                <a:lnTo>
                  <a:pt x="3086677" y="0"/>
                </a:lnTo>
                <a:lnTo>
                  <a:pt x="3086677" y="3086677"/>
                </a:lnTo>
                <a:lnTo>
                  <a:pt x="0" y="3086677"/>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sp>
      <p:grpSp>
        <p:nvGrpSpPr>
          <p:cNvPr id="12" name="Group 2">
            <a:extLst>
              <a:ext uri="{FF2B5EF4-FFF2-40B4-BE49-F238E27FC236}">
                <a16:creationId xmlns:a16="http://schemas.microsoft.com/office/drawing/2014/main" id="{8A87D255-2DF8-0D5B-F049-97BD395A87CB}"/>
              </a:ext>
            </a:extLst>
          </p:cNvPr>
          <p:cNvGrpSpPr>
            <a:grpSpLocks noChangeAspect="1"/>
          </p:cNvGrpSpPr>
          <p:nvPr/>
        </p:nvGrpSpPr>
        <p:grpSpPr>
          <a:xfrm>
            <a:off x="1980512" y="-1613097"/>
            <a:ext cx="2533600" cy="2533600"/>
            <a:chOff x="0" y="0"/>
            <a:chExt cx="6350000" cy="6350000"/>
          </a:xfrm>
        </p:grpSpPr>
        <p:sp>
          <p:nvSpPr>
            <p:cNvPr id="13" name="Freeform 3">
              <a:extLst>
                <a:ext uri="{FF2B5EF4-FFF2-40B4-BE49-F238E27FC236}">
                  <a16:creationId xmlns:a16="http://schemas.microsoft.com/office/drawing/2014/main" id="{4DD568FB-0A6B-C66D-5314-0CA8C715F292}"/>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adFill rotWithShape="1">
              <a:gsLst>
                <a:gs pos="0">
                  <a:srgbClr val="004AAD">
                    <a:alpha val="100000"/>
                  </a:srgbClr>
                </a:gs>
                <a:gs pos="100000">
                  <a:srgbClr val="CB6CE6">
                    <a:alpha val="100000"/>
                  </a:srgbClr>
                </a:gs>
              </a:gsLst>
              <a:lin ang="0"/>
            </a:gradFill>
          </p:spPr>
        </p:sp>
      </p:grpSp>
    </p:spTree>
    <p:extLst>
      <p:ext uri="{BB962C8B-B14F-4D97-AF65-F5344CB8AC3E}">
        <p14:creationId xmlns:p14="http://schemas.microsoft.com/office/powerpoint/2010/main" val="36590566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21F3FA-851D-37F9-A5DA-091BB466700E}"/>
              </a:ext>
            </a:extLst>
          </p:cNvPr>
          <p:cNvSpPr txBox="1"/>
          <p:nvPr/>
        </p:nvSpPr>
        <p:spPr>
          <a:xfrm>
            <a:off x="381000" y="860680"/>
            <a:ext cx="8991599" cy="5593839"/>
          </a:xfrm>
          <a:prstGeom prst="rect">
            <a:avLst/>
          </a:prstGeom>
          <a:noFill/>
        </p:spPr>
        <p:txBody>
          <a:bodyPr wrap="square">
            <a:spAutoFit/>
          </a:bodyPr>
          <a:lstStyle/>
          <a:p>
            <a:pPr algn="just" rtl="1">
              <a:lnSpc>
                <a:spcPct val="150000"/>
              </a:lnSpc>
            </a:pPr>
            <a:r>
              <a:rPr lang="fa-IR" sz="2000" b="1" dirty="0">
                <a:cs typeface="B Nazanin" panose="00000400000000000000" pitchFamily="2" charset="-78"/>
              </a:rPr>
              <a:t>بنر، نوار بلندی از پارچه یا وینیل است که یک شعار یا طرح روی آن چاپ می‌شود. بنرها بیشتر در تظاهرات یا راهپیمایی‌ها کاربرد داشته و یا در مکان‌های عمومی آویزان می‌شوند. علاوه‌بر این، شرکت‌ها برای بازاریابی محصولات و خدمات خود از بنر استفاده می‌کنند. بنرها را می‌توان به صورت بیلبورد، پشت پنجره‌ها، بر روی آسمان‌خراش‌ها و حتی در آسمان در دنباله هلیکوپترها یافت. یک تفاوت پوستر و بنر این است که بنرها اغلب در ارتفاع بسیار بالاتری نسبت به پوسترها آویزان می‌شوند.</a:t>
            </a:r>
          </a:p>
          <a:p>
            <a:pPr algn="just" rtl="1">
              <a:lnSpc>
                <a:spcPct val="150000"/>
              </a:lnSpc>
            </a:pPr>
            <a:r>
              <a:rPr lang="fa-IR" sz="2000" b="1" dirty="0">
                <a:cs typeface="B Nazanin" panose="00000400000000000000" pitchFamily="2" charset="-78"/>
              </a:rPr>
              <a:t>￼</a:t>
            </a:r>
            <a:br>
              <a:rPr lang="fa-IR" sz="2000" b="1" dirty="0">
                <a:cs typeface="B Nazanin" panose="00000400000000000000" pitchFamily="2" charset="-78"/>
              </a:rPr>
            </a:br>
            <a:r>
              <a:rPr lang="fa-IR" sz="2000" b="1" dirty="0">
                <a:cs typeface="B Nazanin" panose="00000400000000000000" pitchFamily="2" charset="-78"/>
              </a:rPr>
              <a:t>بنرها اغلب فقط حاوی چند کلمه مانند شعار هستند. اندازه فونت آن‌ها نیز بزرگ است. این کار بدین دلیل انجام می‌شود که بنرها را معمولاً در مکان‌هایی آویزان می‌کنند که افراد به سرعت از جلوی آن‌ها می‌گذرند. علاوه‌بر این، بنرها اغلب به تنهایی آویزان می‌شوند که آن‌ها را بیشتر به چشم می‌آورد.</a:t>
            </a:r>
            <a:br>
              <a:rPr lang="fa-IR" sz="2000" b="1" dirty="0">
                <a:cs typeface="B Nazanin" panose="00000400000000000000" pitchFamily="2" charset="-78"/>
              </a:rPr>
            </a:br>
            <a:r>
              <a:rPr lang="fa-IR" sz="2000" b="1" dirty="0">
                <a:cs typeface="B Nazanin" panose="00000400000000000000" pitchFamily="2" charset="-78"/>
              </a:rPr>
              <a:t>در مقایسه با پوسترها، بنرها از نظر اندازه بسیار بزرگ‌تر هستند. اندازه آن‌ها مستطیل‌شکل بوده و بنرهایی که از جایی آویزان می‌شوند اغلب بلندتر هستند. اگرچه تولید بنرها گران‌تر است، اما از آنجایی که از وینیل ساخته شده‌اند، دوام بیشتری دارند.</a:t>
            </a:r>
          </a:p>
        </p:txBody>
      </p:sp>
      <p:grpSp>
        <p:nvGrpSpPr>
          <p:cNvPr id="4" name="Group 2">
            <a:extLst>
              <a:ext uri="{FF2B5EF4-FFF2-40B4-BE49-F238E27FC236}">
                <a16:creationId xmlns:a16="http://schemas.microsoft.com/office/drawing/2014/main" id="{33E7B655-34E2-5BAD-5014-A2E37C37C709}"/>
              </a:ext>
            </a:extLst>
          </p:cNvPr>
          <p:cNvGrpSpPr>
            <a:grpSpLocks noChangeAspect="1"/>
          </p:cNvGrpSpPr>
          <p:nvPr/>
        </p:nvGrpSpPr>
        <p:grpSpPr>
          <a:xfrm>
            <a:off x="1143000" y="6203846"/>
            <a:ext cx="2158499" cy="2158499"/>
            <a:chOff x="0" y="0"/>
            <a:chExt cx="6350000" cy="6350000"/>
          </a:xfrm>
        </p:grpSpPr>
        <p:sp>
          <p:nvSpPr>
            <p:cNvPr id="5" name="Freeform 3">
              <a:extLst>
                <a:ext uri="{FF2B5EF4-FFF2-40B4-BE49-F238E27FC236}">
                  <a16:creationId xmlns:a16="http://schemas.microsoft.com/office/drawing/2014/main" id="{24771E75-9D68-AC53-1438-72AACD869748}"/>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adFill rotWithShape="1">
              <a:gsLst>
                <a:gs pos="0">
                  <a:srgbClr val="004AAD">
                    <a:alpha val="100000"/>
                  </a:srgbClr>
                </a:gs>
                <a:gs pos="100000">
                  <a:srgbClr val="CB6CE6">
                    <a:alpha val="100000"/>
                  </a:srgbClr>
                </a:gs>
              </a:gsLst>
              <a:lin ang="0"/>
            </a:gradFill>
          </p:spPr>
        </p:sp>
      </p:grpSp>
      <p:grpSp>
        <p:nvGrpSpPr>
          <p:cNvPr id="6" name="Group 4">
            <a:extLst>
              <a:ext uri="{FF2B5EF4-FFF2-40B4-BE49-F238E27FC236}">
                <a16:creationId xmlns:a16="http://schemas.microsoft.com/office/drawing/2014/main" id="{CA65EE90-D0EC-7CB4-DBB9-DB81BDC73A35}"/>
              </a:ext>
            </a:extLst>
          </p:cNvPr>
          <p:cNvGrpSpPr>
            <a:grpSpLocks noChangeAspect="1"/>
          </p:cNvGrpSpPr>
          <p:nvPr/>
        </p:nvGrpSpPr>
        <p:grpSpPr>
          <a:xfrm>
            <a:off x="8699920" y="-982187"/>
            <a:ext cx="2107359" cy="2107359"/>
            <a:chOff x="0" y="0"/>
            <a:chExt cx="6350000" cy="6349975"/>
          </a:xfrm>
          <a:blipFill>
            <a:blip r:embed="rId2"/>
            <a:tile tx="0" ty="0" sx="100000" sy="100000" flip="none" algn="tl"/>
          </a:blipFill>
        </p:grpSpPr>
        <p:sp>
          <p:nvSpPr>
            <p:cNvPr id="7" name="Freeform 5">
              <a:extLst>
                <a:ext uri="{FF2B5EF4-FFF2-40B4-BE49-F238E27FC236}">
                  <a16:creationId xmlns:a16="http://schemas.microsoft.com/office/drawing/2014/main" id="{66A582B2-8D11-00CA-5AF9-3139ED00414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a:ln>
              <a:noFill/>
            </a:ln>
          </p:spPr>
        </p:sp>
      </p:grpSp>
      <p:grpSp>
        <p:nvGrpSpPr>
          <p:cNvPr id="8" name="Group 6">
            <a:extLst>
              <a:ext uri="{FF2B5EF4-FFF2-40B4-BE49-F238E27FC236}">
                <a16:creationId xmlns:a16="http://schemas.microsoft.com/office/drawing/2014/main" id="{5691A4F9-236E-5A72-849E-8C628C7C40E6}"/>
              </a:ext>
            </a:extLst>
          </p:cNvPr>
          <p:cNvGrpSpPr>
            <a:grpSpLocks noChangeAspect="1"/>
          </p:cNvGrpSpPr>
          <p:nvPr/>
        </p:nvGrpSpPr>
        <p:grpSpPr>
          <a:xfrm>
            <a:off x="-501501" y="5966452"/>
            <a:ext cx="2330934" cy="2330934"/>
            <a:chOff x="0" y="0"/>
            <a:chExt cx="6350000" cy="6349975"/>
          </a:xfrm>
          <a:solidFill>
            <a:schemeClr val="bg1"/>
          </a:solidFill>
        </p:grpSpPr>
        <p:sp>
          <p:nvSpPr>
            <p:cNvPr id="9" name="Freeform 7">
              <a:extLst>
                <a:ext uri="{FF2B5EF4-FFF2-40B4-BE49-F238E27FC236}">
                  <a16:creationId xmlns:a16="http://schemas.microsoft.com/office/drawing/2014/main" id="{1F20D7E8-4930-093B-A323-704763C99FEB}"/>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p:spPr>
        </p:sp>
      </p:grpSp>
      <p:sp>
        <p:nvSpPr>
          <p:cNvPr id="10" name="Freeform 9">
            <a:extLst>
              <a:ext uri="{FF2B5EF4-FFF2-40B4-BE49-F238E27FC236}">
                <a16:creationId xmlns:a16="http://schemas.microsoft.com/office/drawing/2014/main" id="{F5E95E32-C8B9-6F9B-2FF8-4FC9DF17012B}"/>
              </a:ext>
            </a:extLst>
          </p:cNvPr>
          <p:cNvSpPr/>
          <p:nvPr/>
        </p:nvSpPr>
        <p:spPr>
          <a:xfrm>
            <a:off x="7865829" y="-477975"/>
            <a:ext cx="1482740" cy="1338655"/>
          </a:xfrm>
          <a:custGeom>
            <a:avLst/>
            <a:gdLst/>
            <a:ahLst/>
            <a:cxnLst/>
            <a:rect l="l" t="t" r="r" b="b"/>
            <a:pathLst>
              <a:path w="1995346" h="1995346">
                <a:moveTo>
                  <a:pt x="0" y="0"/>
                </a:moveTo>
                <a:lnTo>
                  <a:pt x="1995345" y="0"/>
                </a:lnTo>
                <a:lnTo>
                  <a:pt x="1995345" y="1995346"/>
                </a:lnTo>
                <a:lnTo>
                  <a:pt x="0" y="1995346"/>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sp>
    </p:spTree>
    <p:extLst>
      <p:ext uri="{BB962C8B-B14F-4D97-AF65-F5344CB8AC3E}">
        <p14:creationId xmlns:p14="http://schemas.microsoft.com/office/powerpoint/2010/main" val="1834254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A8661D-AD15-E2DD-B2FF-A47D927B5379}"/>
              </a:ext>
            </a:extLst>
          </p:cNvPr>
          <p:cNvSpPr txBox="1"/>
          <p:nvPr/>
        </p:nvSpPr>
        <p:spPr>
          <a:xfrm>
            <a:off x="381000" y="1580356"/>
            <a:ext cx="8991599" cy="2823850"/>
          </a:xfrm>
          <a:prstGeom prst="rect">
            <a:avLst/>
          </a:prstGeom>
          <a:noFill/>
        </p:spPr>
        <p:txBody>
          <a:bodyPr wrap="square">
            <a:spAutoFit/>
          </a:bodyPr>
          <a:lstStyle/>
          <a:p>
            <a:pPr algn="just" rtl="1">
              <a:lnSpc>
                <a:spcPct val="150000"/>
              </a:lnSpc>
            </a:pPr>
            <a:r>
              <a:rPr lang="fa-IR" sz="2000" b="1" dirty="0">
                <a:cs typeface="B Nazanin" panose="00000400000000000000" pitchFamily="2" charset="-78"/>
              </a:rPr>
              <a:t>اساسی‌ترین فرق بنر و پوستر، محتوایی است که باید به مخاطب انتقال دهند. همانطور که گفته شد، پوسترها بیشتر برای اطلاع‌رسانی درباره رویدادهای مهم مانند: نمایشگاه، کنسرت، تئاتر و غیره مورد استفاده قرار می‌گیرند و بازده بسیار خوبی نیز به دنبال دارند. این در حالی است که بنرها در پروژه‌های برندینگ بزرگ تبلیغاتی کاربرد داشته و محتوای آن‌ها معمولاً با پوسترها متفاوت است. از آنجا که بنرها برای تبلیغ مورد استفاده واقع می‌شوند، زیبایی و جذابیت بصری آن‌ها حائز اهمیت بسیار زیادی است و باید توانایی جذب مشتریان و شناساندن برند به آن‌ها را داشته باشد.</a:t>
            </a:r>
            <a:endParaRPr lang="en-US" sz="2000" b="1" dirty="0">
              <a:cs typeface="B Nazanin" panose="00000400000000000000" pitchFamily="2" charset="-78"/>
            </a:endParaRPr>
          </a:p>
        </p:txBody>
      </p:sp>
      <p:sp>
        <p:nvSpPr>
          <p:cNvPr id="7" name="TextBox 6">
            <a:extLst>
              <a:ext uri="{FF2B5EF4-FFF2-40B4-BE49-F238E27FC236}">
                <a16:creationId xmlns:a16="http://schemas.microsoft.com/office/drawing/2014/main" id="{847BF08D-3D32-2627-D5A5-1D2C9CF41334}"/>
              </a:ext>
            </a:extLst>
          </p:cNvPr>
          <p:cNvSpPr txBox="1"/>
          <p:nvPr/>
        </p:nvSpPr>
        <p:spPr>
          <a:xfrm>
            <a:off x="2437435" y="665959"/>
            <a:ext cx="4878728" cy="461665"/>
          </a:xfrm>
          <a:prstGeom prst="rect">
            <a:avLst/>
          </a:prstGeom>
          <a:noFill/>
        </p:spPr>
        <p:txBody>
          <a:bodyPr wrap="square">
            <a:spAutoFit/>
          </a:bodyPr>
          <a:lstStyle/>
          <a:p>
            <a:pPr algn="ctr" rtl="1"/>
            <a:r>
              <a:rPr lang="fa-IR" sz="2400" dirty="0">
                <a:solidFill>
                  <a:schemeClr val="accent4">
                    <a:lumMod val="75000"/>
                  </a:schemeClr>
                </a:solidFill>
                <a:latin typeface="Calibri" panose="020F0502020204030204" pitchFamily="34" charset="0"/>
                <a:cs typeface="B Titr" panose="00000700000000000000" pitchFamily="2" charset="-78"/>
              </a:rPr>
              <a:t>تفاوت پوستر و بنر از نظر محتوا</a:t>
            </a:r>
            <a:endParaRPr lang="en-US" sz="2400" dirty="0">
              <a:solidFill>
                <a:schemeClr val="accent4">
                  <a:lumMod val="75000"/>
                </a:schemeClr>
              </a:solidFill>
            </a:endParaRPr>
          </a:p>
        </p:txBody>
      </p:sp>
      <p:grpSp>
        <p:nvGrpSpPr>
          <p:cNvPr id="8" name="Group 2">
            <a:extLst>
              <a:ext uri="{FF2B5EF4-FFF2-40B4-BE49-F238E27FC236}">
                <a16:creationId xmlns:a16="http://schemas.microsoft.com/office/drawing/2014/main" id="{0F6165C3-7F12-10A3-0C94-EE95783DA5B2}"/>
              </a:ext>
            </a:extLst>
          </p:cNvPr>
          <p:cNvGrpSpPr>
            <a:grpSpLocks noChangeAspect="1"/>
          </p:cNvGrpSpPr>
          <p:nvPr/>
        </p:nvGrpSpPr>
        <p:grpSpPr>
          <a:xfrm>
            <a:off x="2439365" y="5217413"/>
            <a:ext cx="3585974" cy="3585974"/>
            <a:chOff x="0" y="0"/>
            <a:chExt cx="6350000" cy="6350000"/>
          </a:xfrm>
        </p:grpSpPr>
        <p:sp>
          <p:nvSpPr>
            <p:cNvPr id="9" name="Freeform 3">
              <a:extLst>
                <a:ext uri="{FF2B5EF4-FFF2-40B4-BE49-F238E27FC236}">
                  <a16:creationId xmlns:a16="http://schemas.microsoft.com/office/drawing/2014/main" id="{3E414E09-00CD-7B84-839F-65CEEF21F8CB}"/>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adFill rotWithShape="1">
              <a:gsLst>
                <a:gs pos="0">
                  <a:srgbClr val="004AAD">
                    <a:alpha val="100000"/>
                  </a:srgbClr>
                </a:gs>
                <a:gs pos="100000">
                  <a:srgbClr val="CB6CE6">
                    <a:alpha val="100000"/>
                  </a:srgbClr>
                </a:gs>
              </a:gsLst>
              <a:lin ang="0"/>
            </a:gradFill>
          </p:spPr>
        </p:sp>
      </p:grpSp>
      <p:grpSp>
        <p:nvGrpSpPr>
          <p:cNvPr id="10" name="Group 4">
            <a:extLst>
              <a:ext uri="{FF2B5EF4-FFF2-40B4-BE49-F238E27FC236}">
                <a16:creationId xmlns:a16="http://schemas.microsoft.com/office/drawing/2014/main" id="{C90BB2A9-443B-637F-E874-67484F4738C7}"/>
              </a:ext>
            </a:extLst>
          </p:cNvPr>
          <p:cNvGrpSpPr>
            <a:grpSpLocks noChangeAspect="1"/>
          </p:cNvGrpSpPr>
          <p:nvPr/>
        </p:nvGrpSpPr>
        <p:grpSpPr>
          <a:xfrm>
            <a:off x="5322879" y="4702345"/>
            <a:ext cx="3501014" cy="3501014"/>
            <a:chOff x="0" y="0"/>
            <a:chExt cx="6350000" cy="6349975"/>
          </a:xfrm>
          <a:blipFill>
            <a:blip r:embed="rId2"/>
            <a:tile tx="0" ty="0" sx="100000" sy="100000" flip="none" algn="tl"/>
          </a:blipFill>
        </p:grpSpPr>
        <p:sp>
          <p:nvSpPr>
            <p:cNvPr id="11" name="Freeform 5">
              <a:extLst>
                <a:ext uri="{FF2B5EF4-FFF2-40B4-BE49-F238E27FC236}">
                  <a16:creationId xmlns:a16="http://schemas.microsoft.com/office/drawing/2014/main" id="{F69A5CD7-F08D-0B60-2E8C-3346FBD36458}"/>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a:ln>
              <a:noFill/>
            </a:ln>
          </p:spPr>
        </p:sp>
      </p:grpSp>
      <p:grpSp>
        <p:nvGrpSpPr>
          <p:cNvPr id="12" name="Group 6">
            <a:extLst>
              <a:ext uri="{FF2B5EF4-FFF2-40B4-BE49-F238E27FC236}">
                <a16:creationId xmlns:a16="http://schemas.microsoft.com/office/drawing/2014/main" id="{76FAA96F-C5CF-E85F-C0C4-652A5216106C}"/>
              </a:ext>
            </a:extLst>
          </p:cNvPr>
          <p:cNvGrpSpPr>
            <a:grpSpLocks noChangeAspect="1"/>
          </p:cNvGrpSpPr>
          <p:nvPr/>
        </p:nvGrpSpPr>
        <p:grpSpPr>
          <a:xfrm>
            <a:off x="-348137" y="4516628"/>
            <a:ext cx="3872445" cy="3872445"/>
            <a:chOff x="0" y="0"/>
            <a:chExt cx="6350000" cy="6349975"/>
          </a:xfrm>
          <a:solidFill>
            <a:schemeClr val="bg1"/>
          </a:solidFill>
        </p:grpSpPr>
        <p:sp>
          <p:nvSpPr>
            <p:cNvPr id="13" name="Freeform 7">
              <a:extLst>
                <a:ext uri="{FF2B5EF4-FFF2-40B4-BE49-F238E27FC236}">
                  <a16:creationId xmlns:a16="http://schemas.microsoft.com/office/drawing/2014/main" id="{0D9DE037-B542-47CA-5643-2D49F0298B5E}"/>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p:spPr>
        </p:sp>
      </p:grpSp>
      <p:sp>
        <p:nvSpPr>
          <p:cNvPr id="14" name="Freeform 9">
            <a:extLst>
              <a:ext uri="{FF2B5EF4-FFF2-40B4-BE49-F238E27FC236}">
                <a16:creationId xmlns:a16="http://schemas.microsoft.com/office/drawing/2014/main" id="{14C4878A-794E-2023-AD34-2549D04DB227}"/>
              </a:ext>
            </a:extLst>
          </p:cNvPr>
          <p:cNvSpPr/>
          <p:nvPr/>
        </p:nvSpPr>
        <p:spPr>
          <a:xfrm>
            <a:off x="7761279" y="5979413"/>
            <a:ext cx="2509567" cy="2223945"/>
          </a:xfrm>
          <a:custGeom>
            <a:avLst/>
            <a:gdLst/>
            <a:ahLst/>
            <a:cxnLst/>
            <a:rect l="l" t="t" r="r" b="b"/>
            <a:pathLst>
              <a:path w="1995346" h="1995346">
                <a:moveTo>
                  <a:pt x="0" y="0"/>
                </a:moveTo>
                <a:lnTo>
                  <a:pt x="1995345" y="0"/>
                </a:lnTo>
                <a:lnTo>
                  <a:pt x="1995345" y="1995346"/>
                </a:lnTo>
                <a:lnTo>
                  <a:pt x="0" y="1995346"/>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sp>
    </p:spTree>
    <p:extLst>
      <p:ext uri="{BB962C8B-B14F-4D97-AF65-F5344CB8AC3E}">
        <p14:creationId xmlns:p14="http://schemas.microsoft.com/office/powerpoint/2010/main" val="2940947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995901" y="-914400"/>
            <a:ext cx="3014860" cy="3014860"/>
            <a:chOff x="0" y="0"/>
            <a:chExt cx="6350000" cy="6350000"/>
          </a:xfrm>
        </p:grpSpPr>
        <p:sp>
          <p:nvSpPr>
            <p:cNvPr id="3" name="Freeform 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adFill rotWithShape="1">
              <a:gsLst>
                <a:gs pos="0">
                  <a:srgbClr val="004AAD">
                    <a:alpha val="100000"/>
                  </a:srgbClr>
                </a:gs>
                <a:gs pos="100000">
                  <a:srgbClr val="CB6CE6">
                    <a:alpha val="100000"/>
                  </a:srgbClr>
                </a:gs>
              </a:gsLst>
              <a:lin ang="0"/>
            </a:gradFill>
          </p:spPr>
        </p:sp>
      </p:grpSp>
      <p:grpSp>
        <p:nvGrpSpPr>
          <p:cNvPr id="4" name="Group 4"/>
          <p:cNvGrpSpPr>
            <a:grpSpLocks noChangeAspect="1"/>
          </p:cNvGrpSpPr>
          <p:nvPr/>
        </p:nvGrpSpPr>
        <p:grpSpPr>
          <a:xfrm>
            <a:off x="6503331" y="-451888"/>
            <a:ext cx="4109488" cy="4109488"/>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sp>
        <p:nvSpPr>
          <p:cNvPr id="6" name="Freeform 6"/>
          <p:cNvSpPr/>
          <p:nvPr/>
        </p:nvSpPr>
        <p:spPr>
          <a:xfrm>
            <a:off x="8229600" y="2611619"/>
            <a:ext cx="2641677" cy="2798581"/>
          </a:xfrm>
          <a:custGeom>
            <a:avLst/>
            <a:gdLst/>
            <a:ahLst/>
            <a:cxnLst/>
            <a:rect l="l" t="t" r="r" b="b"/>
            <a:pathLst>
              <a:path w="3086677" h="3086677">
                <a:moveTo>
                  <a:pt x="0" y="0"/>
                </a:moveTo>
                <a:lnTo>
                  <a:pt x="3086677" y="0"/>
                </a:lnTo>
                <a:lnTo>
                  <a:pt x="3086677" y="3086678"/>
                </a:lnTo>
                <a:lnTo>
                  <a:pt x="0" y="3086678"/>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sp>
      <p:sp>
        <p:nvSpPr>
          <p:cNvPr id="8" name="TextBox 7">
            <a:extLst>
              <a:ext uri="{FF2B5EF4-FFF2-40B4-BE49-F238E27FC236}">
                <a16:creationId xmlns:a16="http://schemas.microsoft.com/office/drawing/2014/main" id="{AC2FEC2A-F953-FF7C-788F-9F1054F2FAD0}"/>
              </a:ext>
            </a:extLst>
          </p:cNvPr>
          <p:cNvSpPr txBox="1"/>
          <p:nvPr/>
        </p:nvSpPr>
        <p:spPr>
          <a:xfrm>
            <a:off x="457200" y="2452376"/>
            <a:ext cx="6553199" cy="4389920"/>
          </a:xfrm>
          <a:prstGeom prst="rect">
            <a:avLst/>
          </a:prstGeom>
          <a:noFill/>
        </p:spPr>
        <p:txBody>
          <a:bodyPr wrap="square">
            <a:spAutoFit/>
          </a:bodyPr>
          <a:lstStyle/>
          <a:p>
            <a:pPr marL="60325" marR="0" algn="just" rtl="1">
              <a:lnSpc>
                <a:spcPct val="107000"/>
              </a:lnSpc>
              <a:spcBef>
                <a:spcPts val="0"/>
              </a:spcBef>
              <a:spcAft>
                <a:spcPts val="1400"/>
              </a:spcAft>
            </a:pPr>
            <a:r>
              <a:rPr lang="en-US" sz="4000" b="1" dirty="0">
                <a:solidFill>
                  <a:schemeClr val="accent4">
                    <a:lumMod val="75000"/>
                  </a:schemeClr>
                </a:solidFill>
                <a:effectLst/>
                <a:latin typeface="Yekan"/>
                <a:ea typeface="Yekan"/>
                <a:cs typeface="B Nazanin" panose="00000400000000000000" pitchFamily="2" charset="-78"/>
              </a:rPr>
              <a:t> </a:t>
            </a:r>
            <a:r>
              <a:rPr lang="ar-SA" sz="3200" b="1" dirty="0">
                <a:solidFill>
                  <a:schemeClr val="accent4">
                    <a:lumMod val="75000"/>
                  </a:schemeClr>
                </a:solidFill>
                <a:effectLst/>
                <a:latin typeface="Calibri" panose="020F0502020204030204" pitchFamily="34" charset="0"/>
                <a:ea typeface="Yekan"/>
                <a:cs typeface="B Nazanin" panose="00000400000000000000" pitchFamily="2" charset="-78"/>
              </a:rPr>
              <a:t>بروشور</a:t>
            </a:r>
            <a:endParaRPr lang="en-US" sz="2000" b="1" dirty="0">
              <a:solidFill>
                <a:schemeClr val="accent4">
                  <a:lumMod val="75000"/>
                </a:schemeClr>
              </a:solidFill>
              <a:effectLst/>
              <a:latin typeface="Calibri" panose="020F0502020204030204" pitchFamily="34" charset="0"/>
              <a:ea typeface="Calibri" panose="020F0502020204030204" pitchFamily="34" charset="0"/>
              <a:cs typeface="B Nazanin" panose="00000400000000000000" pitchFamily="2" charset="-78"/>
            </a:endParaRPr>
          </a:p>
          <a:p>
            <a:pPr marL="403225" marR="0" indent="-342900" algn="just" rtl="1">
              <a:lnSpc>
                <a:spcPct val="107000"/>
              </a:lnSpc>
              <a:spcBef>
                <a:spcPts val="0"/>
              </a:spcBef>
              <a:spcAft>
                <a:spcPts val="1400"/>
              </a:spcAft>
              <a:buFont typeface="Wingdings" panose="05000000000000000000" pitchFamily="2" charset="2"/>
              <a:buChar char="v"/>
            </a:pPr>
            <a:r>
              <a:rPr lang="ar-SA" sz="2000" b="1" dirty="0">
                <a:effectLst/>
                <a:latin typeface="Calibri" panose="020F0502020204030204" pitchFamily="34" charset="0"/>
                <a:ea typeface="Yekan"/>
                <a:cs typeface="B Nazanin" panose="00000400000000000000" pitchFamily="2" charset="-78"/>
              </a:rPr>
              <a:t>از نظر لغوی بروشور یعنی متن چاپی با تعداد صفحات کم که معمولاً کارکرد اطلاع‌رسانی یا تبلیغاتی درباره محصولات، کالا یا خدمات ارائه می‌کند.</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p>
            <a:pPr marL="403225" marR="0" indent="-342900" algn="just" rtl="1">
              <a:lnSpc>
                <a:spcPct val="107000"/>
              </a:lnSpc>
              <a:spcBef>
                <a:spcPts val="0"/>
              </a:spcBef>
              <a:spcAft>
                <a:spcPts val="1400"/>
              </a:spcAft>
              <a:buFont typeface="Wingdings" panose="05000000000000000000" pitchFamily="2" charset="2"/>
              <a:buChar char="v"/>
            </a:pPr>
            <a:r>
              <a:rPr lang="ar-SA" sz="2000" b="1" dirty="0">
                <a:effectLst/>
                <a:latin typeface="Calibri" panose="020F0502020204030204" pitchFamily="34" charset="0"/>
                <a:ea typeface="Yekan"/>
                <a:cs typeface="B Nazanin" panose="00000400000000000000" pitchFamily="2" charset="-78"/>
              </a:rPr>
              <a:t>چاپ بروشور معمولاً در مقایسه با سایر روش‌ها و رسانه‌های تبلیغاتی یا اطلاع‌رسانی ارزان تمام می‌شود و تیراژ آن هم بالاست.</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p>
            <a:pPr marL="403225" marR="0" indent="-342900" algn="just" rtl="1">
              <a:lnSpc>
                <a:spcPct val="107000"/>
              </a:lnSpc>
              <a:spcBef>
                <a:spcPts val="0"/>
              </a:spcBef>
              <a:spcAft>
                <a:spcPts val="1400"/>
              </a:spcAft>
              <a:buFont typeface="Wingdings" panose="05000000000000000000" pitchFamily="2" charset="2"/>
              <a:buChar char="v"/>
            </a:pPr>
            <a:r>
              <a:rPr lang="ar-SA" sz="2000" b="1" dirty="0">
                <a:effectLst/>
                <a:latin typeface="Calibri" panose="020F0502020204030204" pitchFamily="34" charset="0"/>
                <a:ea typeface="Yekan"/>
                <a:cs typeface="B Nazanin" panose="00000400000000000000" pitchFamily="2" charset="-78"/>
              </a:rPr>
              <a:t>جنس و وزن کاغذ بروشور معمولاً طوری انتخاب می‌شود که هم قیمت آن کمتر باشد و هم در نهایت خواندن آن برای مردم راحت‌تر باشد.</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p>
            <a:pPr marL="342900" indent="-342900" algn="just" rtl="1">
              <a:buFont typeface="Wingdings" panose="05000000000000000000" pitchFamily="2" charset="2"/>
              <a:buChar char="v"/>
            </a:pPr>
            <a:r>
              <a:rPr lang="ar-SA" sz="2000" b="1" dirty="0">
                <a:effectLst/>
                <a:ea typeface="Yekan"/>
                <a:cs typeface="B Nazanin" panose="00000400000000000000" pitchFamily="2" charset="-78"/>
              </a:rPr>
              <a:t>هر چه طراحی بروشور خلاقانه‌تر باشد، احتمال اینکه توجه مخاطب را به خود جلب کند، بیشتر خواهد بود.</a:t>
            </a:r>
            <a:endParaRPr lang="en-US" sz="2000" b="1" dirty="0">
              <a:cs typeface="B Nazanin" panose="00000400000000000000" pitchFamily="2" charset="-78"/>
            </a:endParaRPr>
          </a:p>
        </p:txBody>
      </p:sp>
      <p:sp>
        <p:nvSpPr>
          <p:cNvPr id="10" name="TextBox 9">
            <a:extLst>
              <a:ext uri="{FF2B5EF4-FFF2-40B4-BE49-F238E27FC236}">
                <a16:creationId xmlns:a16="http://schemas.microsoft.com/office/drawing/2014/main" id="{5CC890BE-B10C-3F49-B7E9-CB6931960FB4}"/>
              </a:ext>
            </a:extLst>
          </p:cNvPr>
          <p:cNvSpPr txBox="1"/>
          <p:nvPr/>
        </p:nvSpPr>
        <p:spPr>
          <a:xfrm>
            <a:off x="152400" y="1401360"/>
            <a:ext cx="5433934" cy="876266"/>
          </a:xfrm>
          <a:prstGeom prst="rect">
            <a:avLst/>
          </a:prstGeom>
          <a:noFill/>
        </p:spPr>
        <p:txBody>
          <a:bodyPr wrap="square">
            <a:spAutoFit/>
          </a:bodyPr>
          <a:lstStyle/>
          <a:p>
            <a:pPr marL="60325" marR="0" algn="ctr" rtl="1">
              <a:lnSpc>
                <a:spcPct val="107000"/>
              </a:lnSpc>
              <a:spcBef>
                <a:spcPts val="0"/>
              </a:spcBef>
              <a:spcAft>
                <a:spcPts val="1400"/>
              </a:spcAft>
            </a:pPr>
            <a:r>
              <a:rPr lang="ar-SA" sz="2400" dirty="0">
                <a:solidFill>
                  <a:schemeClr val="tx2">
                    <a:lumMod val="75000"/>
                  </a:schemeClr>
                </a:solidFill>
                <a:effectLst/>
                <a:latin typeface="Calibri" panose="020F0502020204030204" pitchFamily="34" charset="0"/>
                <a:ea typeface="Yekan"/>
                <a:cs typeface="B Titr" panose="00000700000000000000" pitchFamily="2" charset="-78"/>
              </a:rPr>
              <a:t>نرم افزار گرافیکی برای ساخت پوستر و انواع بروشورها استفاده می شود.</a:t>
            </a:r>
            <a:endParaRPr lang="en-US" dirty="0">
              <a:solidFill>
                <a:schemeClr val="tx2">
                  <a:lumMod val="75000"/>
                </a:schemeClr>
              </a:solidFill>
              <a:effectLst/>
              <a:latin typeface="Calibri" panose="020F0502020204030204" pitchFamily="34" charset="0"/>
              <a:ea typeface="Calibri" panose="020F0502020204030204" pitchFamily="34" charset="0"/>
              <a:cs typeface="B Titr" panose="000007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69660" y="-1182673"/>
            <a:ext cx="4656997" cy="4656997"/>
            <a:chOff x="0" y="0"/>
            <a:chExt cx="6350000" cy="6350000"/>
          </a:xfrm>
        </p:grpSpPr>
        <p:sp>
          <p:nvSpPr>
            <p:cNvPr id="3" name="Freeform 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adFill rotWithShape="1">
              <a:gsLst>
                <a:gs pos="0">
                  <a:srgbClr val="004AAD">
                    <a:alpha val="100000"/>
                  </a:srgbClr>
                </a:gs>
                <a:gs pos="100000">
                  <a:srgbClr val="CB6CE6">
                    <a:alpha val="100000"/>
                  </a:srgbClr>
                </a:gs>
              </a:gsLst>
              <a:lin ang="0"/>
            </a:gradFill>
          </p:spPr>
        </p:sp>
      </p:grpSp>
      <p:grpSp>
        <p:nvGrpSpPr>
          <p:cNvPr id="4" name="Group 4"/>
          <p:cNvGrpSpPr>
            <a:grpSpLocks noChangeAspect="1"/>
          </p:cNvGrpSpPr>
          <p:nvPr/>
        </p:nvGrpSpPr>
        <p:grpSpPr>
          <a:xfrm>
            <a:off x="-672373" y="3493046"/>
            <a:ext cx="4055402" cy="4055402"/>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2071" r="-22071"/>
              </a:stretch>
            </a:blipFill>
          </p:spPr>
        </p:sp>
      </p:grpSp>
      <p:sp>
        <p:nvSpPr>
          <p:cNvPr id="6" name="Freeform 6"/>
          <p:cNvSpPr/>
          <p:nvPr/>
        </p:nvSpPr>
        <p:spPr>
          <a:xfrm>
            <a:off x="-868065" y="1828800"/>
            <a:ext cx="3086677" cy="3086677"/>
          </a:xfrm>
          <a:custGeom>
            <a:avLst/>
            <a:gdLst/>
            <a:ahLst/>
            <a:cxnLst/>
            <a:rect l="l" t="t" r="r" b="b"/>
            <a:pathLst>
              <a:path w="3086677" h="3086677">
                <a:moveTo>
                  <a:pt x="0" y="0"/>
                </a:moveTo>
                <a:lnTo>
                  <a:pt x="3086677" y="0"/>
                </a:lnTo>
                <a:lnTo>
                  <a:pt x="3086677" y="3086677"/>
                </a:lnTo>
                <a:lnTo>
                  <a:pt x="0" y="3086677"/>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sp>
      <p:sp>
        <p:nvSpPr>
          <p:cNvPr id="10" name="TextBox 9">
            <a:extLst>
              <a:ext uri="{FF2B5EF4-FFF2-40B4-BE49-F238E27FC236}">
                <a16:creationId xmlns:a16="http://schemas.microsoft.com/office/drawing/2014/main" id="{E75902C7-7A49-EBE8-A910-66539556F31B}"/>
              </a:ext>
            </a:extLst>
          </p:cNvPr>
          <p:cNvSpPr txBox="1"/>
          <p:nvPr/>
        </p:nvSpPr>
        <p:spPr>
          <a:xfrm>
            <a:off x="3383029" y="832112"/>
            <a:ext cx="6136466" cy="967957"/>
          </a:xfrm>
          <a:prstGeom prst="rect">
            <a:avLst/>
          </a:prstGeom>
          <a:noFill/>
        </p:spPr>
        <p:txBody>
          <a:bodyPr wrap="square">
            <a:spAutoFit/>
          </a:bodyPr>
          <a:lstStyle/>
          <a:p>
            <a:pPr marL="60325" marR="0" algn="just" rtl="1">
              <a:lnSpc>
                <a:spcPct val="150000"/>
              </a:lnSpc>
              <a:spcBef>
                <a:spcPts val="0"/>
              </a:spcBef>
              <a:spcAft>
                <a:spcPts val="1400"/>
              </a:spcAft>
            </a:pPr>
            <a:r>
              <a:rPr lang="ar-SA" sz="2000" b="1" dirty="0">
                <a:solidFill>
                  <a:schemeClr val="tx2">
                    <a:lumMod val="75000"/>
                  </a:schemeClr>
                </a:solidFill>
                <a:effectLst/>
                <a:latin typeface="Calibri" panose="020F0502020204030204" pitchFamily="34" charset="0"/>
                <a:ea typeface="Yekan"/>
                <a:cs typeface="B Nazanin" panose="00000400000000000000" pitchFamily="2" charset="-78"/>
              </a:rPr>
              <a:t>بروشورها انواع مختلفی دارند. زیرا از جنبه‌های مختلف می‌توان آن‌ها را دسته‌بندی کرد.</a:t>
            </a:r>
            <a:endParaRPr lang="en-US" sz="2400" b="1" dirty="0">
              <a:solidFill>
                <a:schemeClr val="tx2">
                  <a:lumMod val="75000"/>
                </a:schemeClr>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2" name="TextBox 11">
            <a:extLst>
              <a:ext uri="{FF2B5EF4-FFF2-40B4-BE49-F238E27FC236}">
                <a16:creationId xmlns:a16="http://schemas.microsoft.com/office/drawing/2014/main" id="{E835F1A6-A1AB-B51B-A527-DF2437EB0287}"/>
              </a:ext>
            </a:extLst>
          </p:cNvPr>
          <p:cNvSpPr txBox="1"/>
          <p:nvPr/>
        </p:nvSpPr>
        <p:spPr>
          <a:xfrm>
            <a:off x="3636859" y="191765"/>
            <a:ext cx="5628806" cy="619272"/>
          </a:xfrm>
          <a:prstGeom prst="rect">
            <a:avLst/>
          </a:prstGeom>
          <a:noFill/>
        </p:spPr>
        <p:txBody>
          <a:bodyPr wrap="square">
            <a:spAutoFit/>
          </a:bodyPr>
          <a:lstStyle/>
          <a:p>
            <a:pPr marL="60325" marR="0" algn="ctr" rtl="1">
              <a:lnSpc>
                <a:spcPct val="107000"/>
              </a:lnSpc>
              <a:spcBef>
                <a:spcPts val="0"/>
              </a:spcBef>
              <a:spcAft>
                <a:spcPts val="1400"/>
              </a:spcAft>
            </a:pPr>
            <a:r>
              <a:rPr lang="ar-SA" sz="3200" dirty="0">
                <a:solidFill>
                  <a:schemeClr val="tx2">
                    <a:lumMod val="75000"/>
                  </a:schemeClr>
                </a:solidFill>
                <a:effectLst/>
                <a:latin typeface="Calibri" panose="020F0502020204030204" pitchFamily="34" charset="0"/>
                <a:ea typeface="Yekan"/>
                <a:cs typeface="B Titr" panose="00000700000000000000" pitchFamily="2" charset="-78"/>
              </a:rPr>
              <a:t>انواع بروشور</a:t>
            </a:r>
            <a:endParaRPr lang="en-US" sz="2000" dirty="0">
              <a:solidFill>
                <a:schemeClr val="tx2">
                  <a:lumMod val="75000"/>
                </a:schemeClr>
              </a:solidFill>
              <a:effectLst/>
              <a:latin typeface="Calibri" panose="020F0502020204030204" pitchFamily="34" charset="0"/>
              <a:ea typeface="Calibri" panose="020F0502020204030204" pitchFamily="34" charset="0"/>
              <a:cs typeface="B Titr" panose="00000700000000000000" pitchFamily="2" charset="-78"/>
            </a:endParaRPr>
          </a:p>
        </p:txBody>
      </p:sp>
      <p:sp>
        <p:nvSpPr>
          <p:cNvPr id="14" name="TextBox 13">
            <a:extLst>
              <a:ext uri="{FF2B5EF4-FFF2-40B4-BE49-F238E27FC236}">
                <a16:creationId xmlns:a16="http://schemas.microsoft.com/office/drawing/2014/main" id="{8163CA87-8263-FE2C-9EAA-D64888BFB2A5}"/>
              </a:ext>
            </a:extLst>
          </p:cNvPr>
          <p:cNvSpPr txBox="1"/>
          <p:nvPr/>
        </p:nvSpPr>
        <p:spPr>
          <a:xfrm>
            <a:off x="3383029" y="2414073"/>
            <a:ext cx="6180929" cy="3888244"/>
          </a:xfrm>
          <a:prstGeom prst="rect">
            <a:avLst/>
          </a:prstGeom>
          <a:noFill/>
        </p:spPr>
        <p:txBody>
          <a:bodyPr wrap="square">
            <a:spAutoFit/>
          </a:bodyPr>
          <a:lstStyle/>
          <a:p>
            <a:pPr marL="60325" marR="0" algn="just" rtl="1">
              <a:spcBef>
                <a:spcPts val="0"/>
              </a:spcBef>
              <a:spcAft>
                <a:spcPts val="600"/>
              </a:spcAft>
            </a:pPr>
            <a:r>
              <a:rPr lang="ar-SA" sz="2000" b="1" dirty="0">
                <a:effectLst/>
                <a:latin typeface="Yekan"/>
                <a:ea typeface="Yekan"/>
                <a:cs typeface="B Nazanin" panose="00000400000000000000" pitchFamily="2" charset="-78"/>
              </a:rPr>
              <a:t>مثلاً از نظر نوع طراحی، برشورها به چند دسته تقسیم می‌شوند:</a:t>
            </a:r>
            <a:endParaRPr lang="en-US" sz="2400" b="1" dirty="0">
              <a:effectLst/>
              <a:latin typeface="Yekan"/>
              <a:ea typeface="Calibri" panose="020F0502020204030204" pitchFamily="34" charset="0"/>
              <a:cs typeface="B Nazanin" panose="00000400000000000000" pitchFamily="2" charset="-78"/>
            </a:endParaRPr>
          </a:p>
          <a:p>
            <a:pPr marL="346075" marR="0" indent="-285750" algn="just" rtl="1">
              <a:spcBef>
                <a:spcPts val="1400"/>
              </a:spcBef>
              <a:spcAft>
                <a:spcPts val="600"/>
              </a:spcAft>
              <a:buFont typeface="Wingdings" panose="05000000000000000000" pitchFamily="2" charset="2"/>
              <a:buChar char="v"/>
            </a:pPr>
            <a:r>
              <a:rPr lang="ar-SA" sz="2000" b="1" dirty="0">
                <a:solidFill>
                  <a:schemeClr val="accent2">
                    <a:lumMod val="75000"/>
                  </a:schemeClr>
                </a:solidFill>
                <a:effectLst/>
                <a:latin typeface="Yekan"/>
                <a:ea typeface="Yekan"/>
                <a:cs typeface="B Nazanin" panose="00000400000000000000" pitchFamily="2" charset="-78"/>
              </a:rPr>
              <a:t>بروشور لت‌دار </a:t>
            </a:r>
            <a:r>
              <a:rPr lang="ar-SA" sz="2000" b="1" dirty="0">
                <a:effectLst/>
                <a:latin typeface="Yekan"/>
                <a:ea typeface="Yekan"/>
                <a:cs typeface="B Nazanin" panose="00000400000000000000" pitchFamily="2" charset="-78"/>
              </a:rPr>
              <a:t>چندصفحه است و هر لت بعد از تا زدن صفحات، ایجاد می‌شود.</a:t>
            </a:r>
            <a:endParaRPr lang="en-US" sz="2400" b="1" dirty="0">
              <a:effectLst/>
              <a:latin typeface="Yekan"/>
              <a:ea typeface="Calibri" panose="020F0502020204030204" pitchFamily="34" charset="0"/>
              <a:cs typeface="B Nazanin" panose="00000400000000000000" pitchFamily="2" charset="-78"/>
            </a:endParaRPr>
          </a:p>
          <a:p>
            <a:pPr marL="346075" marR="0" indent="-285750" algn="just" rtl="1">
              <a:spcBef>
                <a:spcPts val="1400"/>
              </a:spcBef>
              <a:spcAft>
                <a:spcPts val="600"/>
              </a:spcAft>
              <a:buFont typeface="Wingdings" panose="05000000000000000000" pitchFamily="2" charset="2"/>
              <a:buChar char="v"/>
            </a:pPr>
            <a:r>
              <a:rPr lang="ar-SA" sz="2000" b="1" dirty="0">
                <a:solidFill>
                  <a:schemeClr val="accent2">
                    <a:lumMod val="75000"/>
                  </a:schemeClr>
                </a:solidFill>
                <a:effectLst/>
                <a:latin typeface="Yekan"/>
                <a:ea typeface="Yekan"/>
                <a:cs typeface="B Nazanin" panose="00000400000000000000" pitchFamily="2" charset="-78"/>
              </a:rPr>
              <a:t>بروشور سیمی </a:t>
            </a:r>
            <a:r>
              <a:rPr lang="ar-SA" sz="2000" b="1" dirty="0">
                <a:effectLst/>
                <a:latin typeface="Yekan"/>
                <a:ea typeface="Yekan"/>
                <a:cs typeface="B Nazanin" panose="00000400000000000000" pitchFamily="2" charset="-78"/>
              </a:rPr>
              <a:t>همان‌طور که از اسمش پیداست، چند صفحه دارد و سیمی شده است.</a:t>
            </a:r>
            <a:endParaRPr lang="en-US" sz="2400" b="1" dirty="0">
              <a:effectLst/>
              <a:latin typeface="Yekan"/>
              <a:ea typeface="Calibri" panose="020F0502020204030204" pitchFamily="34" charset="0"/>
              <a:cs typeface="B Nazanin" panose="00000400000000000000" pitchFamily="2" charset="-78"/>
            </a:endParaRPr>
          </a:p>
          <a:p>
            <a:pPr marL="346075" marR="0" indent="-285750" algn="just" rtl="1">
              <a:spcBef>
                <a:spcPts val="1400"/>
              </a:spcBef>
              <a:spcAft>
                <a:spcPts val="600"/>
              </a:spcAft>
              <a:buFont typeface="Wingdings" panose="05000000000000000000" pitchFamily="2" charset="2"/>
              <a:buChar char="v"/>
            </a:pPr>
            <a:r>
              <a:rPr lang="ar-SA" sz="2000" b="1" dirty="0">
                <a:solidFill>
                  <a:schemeClr val="accent2">
                    <a:lumMod val="75000"/>
                  </a:schemeClr>
                </a:solidFill>
                <a:latin typeface="Yekan"/>
                <a:cs typeface="B Nazanin" panose="00000400000000000000" pitchFamily="2" charset="-78"/>
              </a:rPr>
              <a:t>بروشور تک‌برگی: </a:t>
            </a:r>
            <a:r>
              <a:rPr lang="ar-SA" sz="2000" b="1" dirty="0">
                <a:effectLst/>
                <a:latin typeface="Yekan"/>
                <a:ea typeface="Yekan"/>
                <a:cs typeface="B Nazanin" panose="00000400000000000000" pitchFamily="2" charset="-78"/>
              </a:rPr>
              <a:t>بروشوری که فقط در یک صفحه چاپ شده باشد و ممکن است تک‌رو یا دو رو چاپ شود.</a:t>
            </a:r>
            <a:endParaRPr lang="en-US" sz="2400" b="1" dirty="0">
              <a:effectLst/>
              <a:latin typeface="Yekan"/>
              <a:ea typeface="Calibri" panose="020F0502020204030204" pitchFamily="34" charset="0"/>
              <a:cs typeface="B Nazanin" panose="00000400000000000000" pitchFamily="2" charset="-78"/>
            </a:endParaRPr>
          </a:p>
          <a:p>
            <a:pPr marL="346075" marR="0" indent="-285750" algn="just" rtl="1">
              <a:spcBef>
                <a:spcPts val="1400"/>
              </a:spcBef>
              <a:spcAft>
                <a:spcPts val="600"/>
              </a:spcAft>
              <a:buFont typeface="Wingdings" panose="05000000000000000000" pitchFamily="2" charset="2"/>
              <a:buChar char="v"/>
            </a:pPr>
            <a:r>
              <a:rPr lang="ar-SA" sz="2000" b="1" dirty="0">
                <a:solidFill>
                  <a:schemeClr val="accent2">
                    <a:lumMod val="75000"/>
                  </a:schemeClr>
                </a:solidFill>
                <a:latin typeface="Yekan"/>
                <a:cs typeface="B Nazanin" panose="00000400000000000000" pitchFamily="2" charset="-78"/>
              </a:rPr>
              <a:t>بروشور فرمی یا کتابچه‌ای </a:t>
            </a:r>
            <a:r>
              <a:rPr lang="ar-SA" sz="2000" b="1" dirty="0">
                <a:effectLst/>
                <a:latin typeface="Yekan"/>
                <a:ea typeface="Yekan"/>
                <a:cs typeface="B Nazanin" panose="00000400000000000000" pitchFamily="2" charset="-78"/>
              </a:rPr>
              <a:t>تعداد صفحات زیادی دارد و با چسب گرم و منگنه صحافی می‌شود.</a:t>
            </a:r>
            <a:endParaRPr lang="fa-IR" sz="2000" b="1" dirty="0">
              <a:effectLst/>
              <a:latin typeface="Yekan"/>
              <a:ea typeface="Yekan"/>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641650" y="-652492"/>
            <a:ext cx="3325220" cy="3325220"/>
            <a:chOff x="0" y="0"/>
            <a:chExt cx="6350000" cy="6350000"/>
          </a:xfrm>
        </p:grpSpPr>
        <p:sp>
          <p:nvSpPr>
            <p:cNvPr id="3" name="Freeform 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adFill rotWithShape="1">
              <a:gsLst>
                <a:gs pos="0">
                  <a:srgbClr val="004AAD">
                    <a:alpha val="100000"/>
                  </a:srgbClr>
                </a:gs>
                <a:gs pos="100000">
                  <a:srgbClr val="CB6CE6">
                    <a:alpha val="100000"/>
                  </a:srgbClr>
                </a:gs>
              </a:gsLst>
              <a:lin ang="0"/>
            </a:gradFill>
          </p:spPr>
        </p:sp>
      </p:grpSp>
      <p:grpSp>
        <p:nvGrpSpPr>
          <p:cNvPr id="4" name="Group 4"/>
          <p:cNvGrpSpPr>
            <a:grpSpLocks noChangeAspect="1"/>
          </p:cNvGrpSpPr>
          <p:nvPr/>
        </p:nvGrpSpPr>
        <p:grpSpPr>
          <a:xfrm>
            <a:off x="6471973" y="3657599"/>
            <a:ext cx="3862075" cy="3862075"/>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5046" r="-25046"/>
              </a:stretch>
            </a:blipFill>
          </p:spPr>
        </p:sp>
      </p:grpSp>
      <p:sp>
        <p:nvSpPr>
          <p:cNvPr id="6" name="Freeform 6"/>
          <p:cNvSpPr/>
          <p:nvPr/>
        </p:nvSpPr>
        <p:spPr>
          <a:xfrm>
            <a:off x="6980280" y="1687857"/>
            <a:ext cx="3086677" cy="3086677"/>
          </a:xfrm>
          <a:custGeom>
            <a:avLst/>
            <a:gdLst/>
            <a:ahLst/>
            <a:cxnLst/>
            <a:rect l="l" t="t" r="r" b="b"/>
            <a:pathLst>
              <a:path w="3086677" h="3086677">
                <a:moveTo>
                  <a:pt x="0" y="0"/>
                </a:moveTo>
                <a:lnTo>
                  <a:pt x="3086677" y="0"/>
                </a:lnTo>
                <a:lnTo>
                  <a:pt x="3086677" y="3086677"/>
                </a:lnTo>
                <a:lnTo>
                  <a:pt x="0" y="3086677"/>
                </a:lnTo>
                <a:lnTo>
                  <a:pt x="0" y="0"/>
                </a:lnTo>
                <a:close/>
              </a:path>
            </a:pathLst>
          </a:custGeom>
          <a:blipFill>
            <a:blip r:embed="rId3">
              <a:extLst>
                <a:ext uri="{96DAC541-7B7A-43D3-8B79-37D633B846F1}">
                  <asvg:svgBlip xmlns:asvg="http://schemas.microsoft.com/office/drawing/2016/SVG/main" r:embed="rId4"/>
                </a:ext>
              </a:extLst>
            </a:blip>
            <a:stretch>
              <a:fillRect l="-271" r="-271"/>
            </a:stretch>
          </a:blipFill>
        </p:spPr>
      </p:sp>
      <p:sp>
        <p:nvSpPr>
          <p:cNvPr id="8" name="TextBox 7">
            <a:extLst>
              <a:ext uri="{FF2B5EF4-FFF2-40B4-BE49-F238E27FC236}">
                <a16:creationId xmlns:a16="http://schemas.microsoft.com/office/drawing/2014/main" id="{1257B441-CD6E-4710-118C-BA4010E2E09A}"/>
              </a:ext>
            </a:extLst>
          </p:cNvPr>
          <p:cNvSpPr txBox="1"/>
          <p:nvPr/>
        </p:nvSpPr>
        <p:spPr>
          <a:xfrm>
            <a:off x="449340" y="894279"/>
            <a:ext cx="6250073" cy="5526641"/>
          </a:xfrm>
          <a:prstGeom prst="rect">
            <a:avLst/>
          </a:prstGeom>
          <a:noFill/>
        </p:spPr>
        <p:txBody>
          <a:bodyPr wrap="square">
            <a:spAutoFit/>
          </a:bodyPr>
          <a:lstStyle/>
          <a:p>
            <a:pPr marL="60325" marR="0" algn="just" rtl="1">
              <a:spcBef>
                <a:spcPts val="1400"/>
              </a:spcBef>
              <a:spcAft>
                <a:spcPts val="600"/>
              </a:spcAft>
            </a:pPr>
            <a:r>
              <a:rPr lang="ar-SA" sz="2000" b="1" dirty="0">
                <a:effectLst/>
                <a:latin typeface="Calibri" panose="020F0502020204030204" pitchFamily="34" charset="0"/>
                <a:ea typeface="Yekan"/>
                <a:cs typeface="B Nazanin" panose="00000400000000000000" pitchFamily="2" charset="-78"/>
              </a:rPr>
              <a:t>بعضی بروشورها هم هستند که شاید به سادگی از روی اسمشان متوجه نشوید چه شکلی هستند یا در کجا استفاده می‌شوند: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p>
            <a:pPr marL="346075" marR="0" indent="-285750" algn="just" rtl="1">
              <a:spcBef>
                <a:spcPts val="1400"/>
              </a:spcBef>
              <a:spcAft>
                <a:spcPts val="600"/>
              </a:spcAft>
              <a:buFont typeface="Wingdings" panose="05000000000000000000" pitchFamily="2" charset="2"/>
              <a:buChar char="v"/>
            </a:pPr>
            <a:r>
              <a:rPr lang="ar-SA" sz="2000" b="1" dirty="0">
                <a:solidFill>
                  <a:schemeClr val="accent2">
                    <a:lumMod val="75000"/>
                  </a:schemeClr>
                </a:solidFill>
                <a:latin typeface="Calibri" panose="020F0502020204030204" pitchFamily="34" charset="0"/>
                <a:cs typeface="B Nazanin" panose="00000400000000000000" pitchFamily="2" charset="-78"/>
              </a:rPr>
              <a:t>بروشور اسلیپ‌کیس </a:t>
            </a:r>
            <a:r>
              <a:rPr lang="ar-SA" sz="2000" b="1" dirty="0">
                <a:effectLst/>
                <a:latin typeface="Calibri" panose="020F0502020204030204" pitchFamily="34" charset="0"/>
                <a:ea typeface="Yekan"/>
                <a:cs typeface="B Nazanin" panose="00000400000000000000" pitchFamily="2" charset="-78"/>
              </a:rPr>
              <a:t>مثل پوشه است و صفحات، بدون اینکه به هم وصل باشد در کنار هم و در درون آن قرار می‌گیرند.</a:t>
            </a:r>
            <a:endParaRPr lang="fa-IR" sz="2000" b="1" dirty="0">
              <a:effectLst/>
              <a:latin typeface="Calibri" panose="020F0502020204030204" pitchFamily="34" charset="0"/>
              <a:ea typeface="Yekan"/>
              <a:cs typeface="B Nazanin" panose="00000400000000000000" pitchFamily="2" charset="-78"/>
            </a:endParaRPr>
          </a:p>
          <a:p>
            <a:pPr marL="346075" marR="0" indent="-285750" algn="just" rtl="1">
              <a:lnSpc>
                <a:spcPct val="107000"/>
              </a:lnSpc>
              <a:spcBef>
                <a:spcPts val="1400"/>
              </a:spcBef>
              <a:spcAft>
                <a:spcPts val="1400"/>
              </a:spcAft>
              <a:buFont typeface="Wingdings" panose="05000000000000000000" pitchFamily="2" charset="2"/>
              <a:buChar char="v"/>
            </a:pPr>
            <a:r>
              <a:rPr lang="ar-SA" sz="2000" b="1" dirty="0">
                <a:solidFill>
                  <a:schemeClr val="accent2">
                    <a:lumMod val="75000"/>
                  </a:schemeClr>
                </a:solidFill>
                <a:latin typeface="Calibri" panose="020F0502020204030204" pitchFamily="34" charset="0"/>
                <a:cs typeface="B Nazanin" panose="00000400000000000000" pitchFamily="2" charset="-78"/>
              </a:rPr>
              <a:t>پمفلت یا لیفلت </a:t>
            </a:r>
            <a:r>
              <a:rPr lang="ar-SA" sz="2000" b="1" dirty="0">
                <a:effectLst/>
                <a:latin typeface="Calibri" panose="020F0502020204030204" pitchFamily="34" charset="0"/>
                <a:ea typeface="Yekan"/>
                <a:cs typeface="B Nazanin" panose="00000400000000000000" pitchFamily="2" charset="-78"/>
              </a:rPr>
              <a:t>بروشورهایی هستند که کاغذ آن‌ها گرم پایین است. پمفلت برای دفترچه راهنمای کالاها و لیفلت برای برگه راهنمای داروها استفاده می‌شود.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p>
            <a:pPr marL="346075" marR="0" indent="-285750" algn="just" rtl="1">
              <a:lnSpc>
                <a:spcPct val="107000"/>
              </a:lnSpc>
              <a:spcBef>
                <a:spcPts val="1400"/>
              </a:spcBef>
              <a:spcAft>
                <a:spcPts val="1400"/>
              </a:spcAft>
              <a:buFont typeface="Wingdings" panose="05000000000000000000" pitchFamily="2" charset="2"/>
              <a:buChar char="v"/>
            </a:pPr>
            <a:r>
              <a:rPr lang="ar-SA" sz="2000" b="1" dirty="0">
                <a:solidFill>
                  <a:schemeClr val="accent2">
                    <a:lumMod val="75000"/>
                  </a:schemeClr>
                </a:solidFill>
                <a:latin typeface="Calibri" panose="020F0502020204030204" pitchFamily="34" charset="0"/>
                <a:cs typeface="B Nazanin" panose="00000400000000000000" pitchFamily="2" charset="-78"/>
              </a:rPr>
              <a:t>بروشور زد فولد </a:t>
            </a:r>
            <a:r>
              <a:rPr lang="ar-SA" sz="2000" b="1" dirty="0">
                <a:effectLst/>
                <a:latin typeface="Calibri" panose="020F0502020204030204" pitchFamily="34" charset="0"/>
                <a:ea typeface="Yekan"/>
                <a:cs typeface="B Nazanin" panose="00000400000000000000" pitchFamily="2" charset="-78"/>
              </a:rPr>
              <a:t>در بیشتر موارد به جای بروشور سه لت استفاده می‌شود.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p>
            <a:pPr marL="346075" marR="0" indent="-285750" algn="just" rtl="1">
              <a:lnSpc>
                <a:spcPct val="107000"/>
              </a:lnSpc>
              <a:spcBef>
                <a:spcPts val="1400"/>
              </a:spcBef>
              <a:spcAft>
                <a:spcPts val="1400"/>
              </a:spcAft>
              <a:buFont typeface="Wingdings" panose="05000000000000000000" pitchFamily="2" charset="2"/>
              <a:buChar char="v"/>
            </a:pPr>
            <a:r>
              <a:rPr lang="ar-SA" sz="2000" b="1" dirty="0">
                <a:solidFill>
                  <a:schemeClr val="accent2">
                    <a:lumMod val="75000"/>
                  </a:schemeClr>
                </a:solidFill>
                <a:latin typeface="Calibri" panose="020F0502020204030204" pitchFamily="34" charset="0"/>
                <a:cs typeface="B Nazanin" panose="00000400000000000000" pitchFamily="2" charset="-78"/>
              </a:rPr>
              <a:t>بروشور ضمیمه‌ای یا گیت فولد </a:t>
            </a:r>
            <a:r>
              <a:rPr lang="ar-SA" sz="2000" b="1" dirty="0">
                <a:effectLst/>
                <a:latin typeface="Calibri" panose="020F0502020204030204" pitchFamily="34" charset="0"/>
                <a:ea typeface="Yekan"/>
                <a:cs typeface="B Nazanin" panose="00000400000000000000" pitchFamily="2" charset="-78"/>
              </a:rPr>
              <a:t>به شکلی است که گاهی برای تحقق اهداف بازاریابی از سایر انواع بروشور مناسب‌تر است.</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p>
            <a:pPr marL="346075" marR="0" indent="-285750" algn="just" rtl="1">
              <a:spcBef>
                <a:spcPts val="1400"/>
              </a:spcBef>
              <a:spcAft>
                <a:spcPts val="600"/>
              </a:spcAft>
              <a:buFont typeface="Wingdings" panose="05000000000000000000" pitchFamily="2" charset="2"/>
              <a:buChar char="v"/>
            </a:pP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259783" y="-944670"/>
            <a:ext cx="3585974" cy="3585974"/>
            <a:chOff x="0" y="0"/>
            <a:chExt cx="6350000" cy="6350000"/>
          </a:xfrm>
        </p:grpSpPr>
        <p:sp>
          <p:nvSpPr>
            <p:cNvPr id="3" name="Freeform 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adFill rotWithShape="1">
              <a:gsLst>
                <a:gs pos="0">
                  <a:srgbClr val="004AAD">
                    <a:alpha val="100000"/>
                  </a:srgbClr>
                </a:gs>
                <a:gs pos="100000">
                  <a:srgbClr val="CB6CE6">
                    <a:alpha val="100000"/>
                  </a:srgbClr>
                </a:gs>
              </a:gsLst>
              <a:lin ang="0"/>
            </a:gradFill>
          </p:spPr>
        </p:sp>
      </p:grpSp>
      <p:grpSp>
        <p:nvGrpSpPr>
          <p:cNvPr id="4" name="Group 4"/>
          <p:cNvGrpSpPr>
            <a:grpSpLocks noChangeAspect="1"/>
          </p:cNvGrpSpPr>
          <p:nvPr/>
        </p:nvGrpSpPr>
        <p:grpSpPr>
          <a:xfrm>
            <a:off x="4876800" y="-1194778"/>
            <a:ext cx="4086192" cy="4086192"/>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grpSp>
        <p:nvGrpSpPr>
          <p:cNvPr id="6" name="Group 6"/>
          <p:cNvGrpSpPr>
            <a:grpSpLocks noChangeAspect="1"/>
          </p:cNvGrpSpPr>
          <p:nvPr/>
        </p:nvGrpSpPr>
        <p:grpSpPr>
          <a:xfrm>
            <a:off x="-472159" y="-766390"/>
            <a:ext cx="3229414" cy="3229414"/>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30127" r="-30127"/>
              </a:stretch>
            </a:blipFill>
          </p:spPr>
        </p:sp>
      </p:grpSp>
      <p:sp>
        <p:nvSpPr>
          <p:cNvPr id="8" name="Freeform 8"/>
          <p:cNvSpPr/>
          <p:nvPr/>
        </p:nvSpPr>
        <p:spPr>
          <a:xfrm>
            <a:off x="1605215" y="-973234"/>
            <a:ext cx="2771491" cy="2771491"/>
          </a:xfrm>
          <a:custGeom>
            <a:avLst/>
            <a:gdLst/>
            <a:ahLst/>
            <a:cxnLst/>
            <a:rect l="l" t="t" r="r" b="b"/>
            <a:pathLst>
              <a:path w="2771491" h="2771491">
                <a:moveTo>
                  <a:pt x="0" y="0"/>
                </a:moveTo>
                <a:lnTo>
                  <a:pt x="2771491" y="0"/>
                </a:lnTo>
                <a:lnTo>
                  <a:pt x="2771491" y="2771492"/>
                </a:lnTo>
                <a:lnTo>
                  <a:pt x="0" y="2771492"/>
                </a:lnTo>
                <a:lnTo>
                  <a:pt x="0" y="0"/>
                </a:lnTo>
                <a:close/>
              </a:path>
            </a:pathLst>
          </a:custGeom>
          <a:blipFill>
            <a:blip r:embed="rId4">
              <a:extLst>
                <a:ext uri="{96DAC541-7B7A-43D3-8B79-37D633B846F1}">
                  <asvg:svgBlip xmlns:asvg="http://schemas.microsoft.com/office/drawing/2016/SVG/main" r:embed="rId5"/>
                </a:ext>
              </a:extLst>
            </a:blip>
            <a:stretch>
              <a:fillRect l="-271" r="-271"/>
            </a:stretch>
          </a:blipFill>
        </p:spPr>
      </p:sp>
      <p:sp>
        <p:nvSpPr>
          <p:cNvPr id="9" name="Freeform 9"/>
          <p:cNvSpPr/>
          <p:nvPr/>
        </p:nvSpPr>
        <p:spPr>
          <a:xfrm>
            <a:off x="8349974" y="-609600"/>
            <a:ext cx="1995346" cy="1995346"/>
          </a:xfrm>
          <a:custGeom>
            <a:avLst/>
            <a:gdLst/>
            <a:ahLst/>
            <a:cxnLst/>
            <a:rect l="l" t="t" r="r" b="b"/>
            <a:pathLst>
              <a:path w="1995346" h="1995346">
                <a:moveTo>
                  <a:pt x="0" y="0"/>
                </a:moveTo>
                <a:lnTo>
                  <a:pt x="1995345" y="0"/>
                </a:lnTo>
                <a:lnTo>
                  <a:pt x="1995345" y="1995346"/>
                </a:lnTo>
                <a:lnTo>
                  <a:pt x="0" y="1995346"/>
                </a:lnTo>
                <a:lnTo>
                  <a:pt x="0" y="0"/>
                </a:lnTo>
                <a:close/>
              </a:path>
            </a:pathLst>
          </a:custGeom>
          <a:blipFill>
            <a:blip r:embed="rId4">
              <a:extLst>
                <a:ext uri="{96DAC541-7B7A-43D3-8B79-37D633B846F1}">
                  <asvg:svgBlip xmlns:asvg="http://schemas.microsoft.com/office/drawing/2016/SVG/main" r:embed="rId5"/>
                </a:ext>
              </a:extLst>
            </a:blip>
            <a:stretch>
              <a:fillRect l="-271" r="-271"/>
            </a:stretch>
          </a:blipFill>
        </p:spPr>
      </p:sp>
      <p:sp>
        <p:nvSpPr>
          <p:cNvPr id="11" name="TextBox 10">
            <a:extLst>
              <a:ext uri="{FF2B5EF4-FFF2-40B4-BE49-F238E27FC236}">
                <a16:creationId xmlns:a16="http://schemas.microsoft.com/office/drawing/2014/main" id="{15275E94-9138-5C74-BDAE-9C479E0E934D}"/>
              </a:ext>
            </a:extLst>
          </p:cNvPr>
          <p:cNvSpPr txBox="1"/>
          <p:nvPr/>
        </p:nvSpPr>
        <p:spPr>
          <a:xfrm>
            <a:off x="275764" y="3476591"/>
            <a:ext cx="9202072" cy="3609963"/>
          </a:xfrm>
          <a:prstGeom prst="rect">
            <a:avLst/>
          </a:prstGeom>
          <a:noFill/>
        </p:spPr>
        <p:txBody>
          <a:bodyPr wrap="square">
            <a:spAutoFit/>
          </a:bodyPr>
          <a:lstStyle/>
          <a:p>
            <a:pPr marL="346075" marR="0" indent="-285750" algn="just" rtl="1">
              <a:lnSpc>
                <a:spcPct val="107000"/>
              </a:lnSpc>
              <a:spcBef>
                <a:spcPts val="0"/>
              </a:spcBef>
              <a:spcAft>
                <a:spcPts val="1400"/>
              </a:spcAft>
              <a:buFont typeface="Wingdings" panose="05000000000000000000" pitchFamily="2" charset="2"/>
              <a:buChar char="Ø"/>
            </a:pPr>
            <a:r>
              <a:rPr lang="ar-SA" sz="2000" b="1" dirty="0">
                <a:effectLst/>
                <a:latin typeface="Calibri" panose="020F0502020204030204" pitchFamily="34" charset="0"/>
                <a:ea typeface="Yekan"/>
                <a:cs typeface="B Nazanin" panose="00000400000000000000" pitchFamily="2" charset="-78"/>
              </a:rPr>
              <a:t>یک نوع دیگر دسته‌بندی انواع بروشور به موضوع بروشور و نوع کاربرد آن بستگی دارد.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p>
            <a:pPr marL="346075" marR="0" indent="-285750" algn="just" rtl="1">
              <a:lnSpc>
                <a:spcPct val="107000"/>
              </a:lnSpc>
              <a:spcBef>
                <a:spcPts val="0"/>
              </a:spcBef>
              <a:spcAft>
                <a:spcPts val="1400"/>
              </a:spcAft>
              <a:buFont typeface="Wingdings" panose="05000000000000000000" pitchFamily="2" charset="2"/>
              <a:buChar char="Ø"/>
            </a:pPr>
            <a:r>
              <a:rPr lang="ar-SA" sz="2000" b="1" dirty="0">
                <a:effectLst/>
                <a:latin typeface="Calibri" panose="020F0502020204030204" pitchFamily="34" charset="0"/>
                <a:ea typeface="Yekan"/>
                <a:cs typeface="B Nazanin" panose="00000400000000000000" pitchFamily="2" charset="-78"/>
              </a:rPr>
              <a:t>برخی بروشورها محصولی را معرفی می‌کنند. از بعضی انواع برشور برای معرفی شرکت استفاده می‌شود.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p>
            <a:pPr marL="346075" marR="0" indent="-285750" algn="just" rtl="1">
              <a:lnSpc>
                <a:spcPct val="107000"/>
              </a:lnSpc>
              <a:spcBef>
                <a:spcPts val="0"/>
              </a:spcBef>
              <a:spcAft>
                <a:spcPts val="1400"/>
              </a:spcAft>
              <a:buFont typeface="Wingdings" panose="05000000000000000000" pitchFamily="2" charset="2"/>
              <a:buChar char="Ø"/>
            </a:pPr>
            <a:r>
              <a:rPr lang="ar-SA" sz="2000" b="1" dirty="0">
                <a:effectLst/>
                <a:latin typeface="Calibri" panose="020F0502020204030204" pitchFamily="34" charset="0"/>
                <a:ea typeface="Yekan"/>
                <a:cs typeface="B Nazanin" panose="00000400000000000000" pitchFamily="2" charset="-78"/>
              </a:rPr>
              <a:t>گاهی ممکن است بروشور محتوای آموزشی داشته باشد یا دفترچه راهنمای وسایل خانگی باشد.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p>
            <a:pPr marL="346075" marR="0" indent="-285750" algn="just" rtl="1">
              <a:lnSpc>
                <a:spcPct val="107000"/>
              </a:lnSpc>
              <a:spcBef>
                <a:spcPts val="0"/>
              </a:spcBef>
              <a:spcAft>
                <a:spcPts val="1400"/>
              </a:spcAft>
              <a:buFont typeface="Wingdings" panose="05000000000000000000" pitchFamily="2" charset="2"/>
              <a:buChar char="Ø"/>
            </a:pPr>
            <a:r>
              <a:rPr lang="ar-SA" sz="2000" b="1" dirty="0">
                <a:effectLst/>
                <a:latin typeface="Calibri" panose="020F0502020204030204" pitchFamily="34" charset="0"/>
                <a:ea typeface="Yekan"/>
                <a:cs typeface="B Nazanin" panose="00000400000000000000" pitchFamily="2" charset="-78"/>
              </a:rPr>
              <a:t>در حوزه گردشگری هم از بروشورها برای معرفی جاهای دیدنی یک شهر یا منطقه خاص استفاده می‌کنند.</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p>
            <a:pPr marL="346075" marR="0" indent="-285750" algn="just" rtl="1">
              <a:lnSpc>
                <a:spcPct val="107000"/>
              </a:lnSpc>
              <a:spcBef>
                <a:spcPts val="0"/>
              </a:spcBef>
              <a:spcAft>
                <a:spcPts val="1400"/>
              </a:spcAft>
              <a:buFont typeface="Wingdings" panose="05000000000000000000" pitchFamily="2" charset="2"/>
              <a:buChar char="Ø"/>
            </a:pPr>
            <a:r>
              <a:rPr lang="ar-SA" sz="2000" b="1" dirty="0">
                <a:effectLst/>
                <a:latin typeface="Calibri" panose="020F0502020204030204" pitchFamily="34" charset="0"/>
                <a:ea typeface="Yekan"/>
                <a:cs typeface="B Nazanin" panose="00000400000000000000" pitchFamily="2" charset="-78"/>
              </a:rPr>
              <a:t>دقت کرده‌اید که منوی کافی‌شاپ‌ها یا رستوران‌ها هم معمولاً به شکل بروشور است؟</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a:p>
            <a:pPr marL="346075" marR="0" indent="-285750" algn="just" rtl="1">
              <a:lnSpc>
                <a:spcPct val="107000"/>
              </a:lnSpc>
              <a:spcBef>
                <a:spcPts val="0"/>
              </a:spcBef>
              <a:spcAft>
                <a:spcPts val="800"/>
              </a:spcAft>
              <a:buFont typeface="Wingdings" panose="05000000000000000000" pitchFamily="2" charset="2"/>
              <a:buChar char="Ø"/>
            </a:pPr>
            <a:r>
              <a:rPr lang="ar-SA" sz="2000" b="1" dirty="0">
                <a:effectLst/>
                <a:latin typeface="Calibri" panose="020F0502020204030204" pitchFamily="34" charset="0"/>
                <a:ea typeface="Yekan"/>
                <a:cs typeface="B Nazanin" panose="00000400000000000000" pitchFamily="2" charset="-78"/>
              </a:rPr>
              <a:t>بعضی‌ها برای دعوت به سمینارها و همایش‌ها هم به جای کارت دعوت یا در کنار آن برای شرکت‌کنندگان بروشور می‌فرستند</a:t>
            </a:r>
            <a:r>
              <a:rPr lang="fa-IR" sz="2000" b="1" dirty="0">
                <a:effectLst/>
                <a:latin typeface="Calibri" panose="020F0502020204030204" pitchFamily="34" charset="0"/>
                <a:ea typeface="Yekan"/>
                <a:cs typeface="B Nazanin" panose="00000400000000000000" pitchFamily="2" charset="-78"/>
              </a:rPr>
              <a:t>.</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4B533C-1689-7AB0-6F14-2452D8962499}"/>
              </a:ext>
            </a:extLst>
          </p:cNvPr>
          <p:cNvGrpSpPr>
            <a:grpSpLocks noChangeAspect="1"/>
          </p:cNvGrpSpPr>
          <p:nvPr/>
        </p:nvGrpSpPr>
        <p:grpSpPr>
          <a:xfrm rot="10998555">
            <a:off x="-808814" y="1899416"/>
            <a:ext cx="3767109" cy="3767109"/>
            <a:chOff x="0" y="0"/>
            <a:chExt cx="6350000" cy="6350000"/>
          </a:xfrm>
        </p:grpSpPr>
        <p:sp>
          <p:nvSpPr>
            <p:cNvPr id="5" name="Freeform 3">
              <a:extLst>
                <a:ext uri="{FF2B5EF4-FFF2-40B4-BE49-F238E27FC236}">
                  <a16:creationId xmlns:a16="http://schemas.microsoft.com/office/drawing/2014/main" id="{9B1B2F50-C90D-169B-D95E-A20261EF7F20}"/>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adFill rotWithShape="1">
              <a:gsLst>
                <a:gs pos="0">
                  <a:srgbClr val="004AAD">
                    <a:alpha val="100000"/>
                  </a:srgbClr>
                </a:gs>
                <a:gs pos="100000">
                  <a:srgbClr val="CB6CE6">
                    <a:alpha val="100000"/>
                  </a:srgbClr>
                </a:gs>
              </a:gsLst>
              <a:lin ang="0"/>
            </a:gradFill>
          </p:spPr>
        </p:sp>
      </p:grpSp>
      <p:grpSp>
        <p:nvGrpSpPr>
          <p:cNvPr id="6" name="Group 4">
            <a:extLst>
              <a:ext uri="{FF2B5EF4-FFF2-40B4-BE49-F238E27FC236}">
                <a16:creationId xmlns:a16="http://schemas.microsoft.com/office/drawing/2014/main" id="{B0FC13C4-2290-CEEC-F1FE-30CBD28B9AE3}"/>
              </a:ext>
            </a:extLst>
          </p:cNvPr>
          <p:cNvGrpSpPr>
            <a:grpSpLocks noChangeAspect="1"/>
          </p:cNvGrpSpPr>
          <p:nvPr/>
        </p:nvGrpSpPr>
        <p:grpSpPr>
          <a:xfrm>
            <a:off x="-710046" y="3195551"/>
            <a:ext cx="4572228" cy="4572228"/>
            <a:chOff x="0" y="0"/>
            <a:chExt cx="6350000" cy="6349975"/>
          </a:xfrm>
          <a:blipFill dpi="0" rotWithShape="1">
            <a:blip r:embed="rId3"/>
            <a:srcRect/>
            <a:stretch>
              <a:fillRect t="-1072" b="-1072"/>
            </a:stretch>
          </a:blipFill>
        </p:grpSpPr>
        <p:sp>
          <p:nvSpPr>
            <p:cNvPr id="7" name="Freeform 5">
              <a:extLst>
                <a:ext uri="{FF2B5EF4-FFF2-40B4-BE49-F238E27FC236}">
                  <a16:creationId xmlns:a16="http://schemas.microsoft.com/office/drawing/2014/main" id="{58ADA1C0-F9DE-A531-B050-FE2B9C8E8416}"/>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p:spPr>
        </p:sp>
      </p:grpSp>
      <p:sp>
        <p:nvSpPr>
          <p:cNvPr id="8" name="Freeform 6">
            <a:extLst>
              <a:ext uri="{FF2B5EF4-FFF2-40B4-BE49-F238E27FC236}">
                <a16:creationId xmlns:a16="http://schemas.microsoft.com/office/drawing/2014/main" id="{1B1DF931-24F7-B07B-8E25-23FF107700CE}"/>
              </a:ext>
            </a:extLst>
          </p:cNvPr>
          <p:cNvSpPr/>
          <p:nvPr/>
        </p:nvSpPr>
        <p:spPr>
          <a:xfrm rot="10998555">
            <a:off x="1705898" y="5676104"/>
            <a:ext cx="3136582" cy="2516191"/>
          </a:xfrm>
          <a:custGeom>
            <a:avLst/>
            <a:gdLst/>
            <a:ahLst/>
            <a:cxnLst/>
            <a:rect l="l" t="t" r="r" b="b"/>
            <a:pathLst>
              <a:path w="3086677" h="3086677">
                <a:moveTo>
                  <a:pt x="0" y="0"/>
                </a:moveTo>
                <a:lnTo>
                  <a:pt x="3086677" y="0"/>
                </a:lnTo>
                <a:lnTo>
                  <a:pt x="3086677" y="3086678"/>
                </a:lnTo>
                <a:lnTo>
                  <a:pt x="0" y="3086678"/>
                </a:lnTo>
                <a:lnTo>
                  <a:pt x="0" y="0"/>
                </a:lnTo>
                <a:close/>
              </a:path>
            </a:pathLst>
          </a:custGeom>
          <a:blipFill>
            <a:blip r:embed="rId4">
              <a:extLst>
                <a:ext uri="{96DAC541-7B7A-43D3-8B79-37D633B846F1}">
                  <asvg:svgBlip xmlns:asvg="http://schemas.microsoft.com/office/drawing/2016/SVG/main" r:embed="rId5"/>
                </a:ext>
              </a:extLst>
            </a:blip>
            <a:stretch>
              <a:fillRect l="-271" r="-271"/>
            </a:stretch>
          </a:blipFill>
        </p:spPr>
      </p:sp>
      <p:sp>
        <p:nvSpPr>
          <p:cNvPr id="9" name="TextBox 8">
            <a:extLst>
              <a:ext uri="{FF2B5EF4-FFF2-40B4-BE49-F238E27FC236}">
                <a16:creationId xmlns:a16="http://schemas.microsoft.com/office/drawing/2014/main" id="{685CD61E-3818-C26C-CD87-B6658C84C35D}"/>
              </a:ext>
            </a:extLst>
          </p:cNvPr>
          <p:cNvSpPr txBox="1"/>
          <p:nvPr/>
        </p:nvSpPr>
        <p:spPr>
          <a:xfrm>
            <a:off x="3383029" y="381000"/>
            <a:ext cx="5628806" cy="619272"/>
          </a:xfrm>
          <a:prstGeom prst="rect">
            <a:avLst/>
          </a:prstGeom>
          <a:noFill/>
        </p:spPr>
        <p:txBody>
          <a:bodyPr wrap="square">
            <a:spAutoFit/>
          </a:bodyPr>
          <a:lstStyle/>
          <a:p>
            <a:pPr marL="60325" marR="0" algn="ctr" rtl="1">
              <a:lnSpc>
                <a:spcPct val="107000"/>
              </a:lnSpc>
              <a:spcBef>
                <a:spcPts val="0"/>
              </a:spcBef>
              <a:spcAft>
                <a:spcPts val="1400"/>
              </a:spcAft>
            </a:pPr>
            <a:r>
              <a:rPr lang="fa-IR" sz="3200" dirty="0">
                <a:solidFill>
                  <a:schemeClr val="tx2">
                    <a:lumMod val="75000"/>
                  </a:schemeClr>
                </a:solidFill>
                <a:effectLst/>
                <a:latin typeface="Calibri" panose="020F0502020204030204" pitchFamily="34" charset="0"/>
                <a:ea typeface="Yekan"/>
                <a:cs typeface="B Titr" panose="00000700000000000000" pitchFamily="2" charset="-78"/>
              </a:rPr>
              <a:t>بنر چیست</a:t>
            </a:r>
            <a:endParaRPr lang="en-US" sz="2000" dirty="0">
              <a:solidFill>
                <a:schemeClr val="tx2">
                  <a:lumMod val="75000"/>
                </a:schemeClr>
              </a:solidFill>
              <a:effectLst/>
              <a:latin typeface="Calibri" panose="020F0502020204030204" pitchFamily="34" charset="0"/>
              <a:ea typeface="Calibri" panose="020F0502020204030204" pitchFamily="34" charset="0"/>
              <a:cs typeface="B Titr" panose="00000700000000000000" pitchFamily="2" charset="-78"/>
            </a:endParaRPr>
          </a:p>
        </p:txBody>
      </p:sp>
      <p:sp>
        <p:nvSpPr>
          <p:cNvPr id="10" name="TextBox 9">
            <a:extLst>
              <a:ext uri="{FF2B5EF4-FFF2-40B4-BE49-F238E27FC236}">
                <a16:creationId xmlns:a16="http://schemas.microsoft.com/office/drawing/2014/main" id="{086F26BF-A91B-92C0-09BE-F782C566463A}"/>
              </a:ext>
            </a:extLst>
          </p:cNvPr>
          <p:cNvSpPr txBox="1"/>
          <p:nvPr/>
        </p:nvSpPr>
        <p:spPr>
          <a:xfrm>
            <a:off x="4006456" y="1113381"/>
            <a:ext cx="5628806" cy="5089855"/>
          </a:xfrm>
          <a:prstGeom prst="rect">
            <a:avLst/>
          </a:prstGeom>
          <a:noFill/>
        </p:spPr>
        <p:txBody>
          <a:bodyPr wrap="square">
            <a:spAutoFit/>
          </a:bodyPr>
          <a:lstStyle/>
          <a:p>
            <a:pPr algn="just" rtl="1">
              <a:lnSpc>
                <a:spcPct val="150000"/>
              </a:lnSpc>
            </a:pPr>
            <a:r>
              <a:rPr lang="fa-IR" b="1" dirty="0">
                <a:cs typeface="B Nazanin" panose="00000400000000000000" pitchFamily="2" charset="-78"/>
              </a:rPr>
              <a:t>بنر روش انتقال پیام تبلیغاتی است که طرح گرافیکی دارد و شامل تصاویر و متون است. در واقع بنر یک پرچم است که یک پیغام، لگو، سمبل را به مخاطبان خودمنتقل می‌کند. امروزه بنرها تبلیغاتی یکی از کارآمدترین و موثرترین روشهای تبلیغات است. ارائه پیام تبلیغات در قالب و فرمت گرافیک و با شیوه هنری، شمای کلی بنر می‌باشد. بنرها همانند پوسترها جهت تبلیغات طراحی و چاپ می‌گردند و پیام تبلیغاتی خود را در قالب یک طرح هنری و گرافیکی به مخاطب عرضه می‌دارند. متون به کار رفته در طراحی بنرها اغلب تبلیغاتی است و از جملات زیبا و آراسته در آن استفاده می‌گردد. هزینه طراحی و چاپ بنرها معمولا از پوسترها ارزانتر هستند. بنر بیشتر استفاده تبلیغاتی و از نوع بیرونی دارد ،هر چند تبلیغات از طریق بنرتنها راهکار تبلیغ نیست ولی این روش هم مزایا و محدودیت‌های خاص خود را دارد.</a:t>
            </a:r>
          </a:p>
        </p:txBody>
      </p:sp>
    </p:spTree>
    <p:extLst>
      <p:ext uri="{BB962C8B-B14F-4D97-AF65-F5344CB8AC3E}">
        <p14:creationId xmlns:p14="http://schemas.microsoft.com/office/powerpoint/2010/main" val="37785019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E17BA3-7960-7EEF-D760-0863A450EDCF}"/>
              </a:ext>
            </a:extLst>
          </p:cNvPr>
          <p:cNvSpPr txBox="1"/>
          <p:nvPr/>
        </p:nvSpPr>
        <p:spPr>
          <a:xfrm>
            <a:off x="1143000" y="1676400"/>
            <a:ext cx="5869328" cy="2135200"/>
          </a:xfrm>
          <a:prstGeom prst="rect">
            <a:avLst/>
          </a:prstGeom>
          <a:noFill/>
        </p:spPr>
        <p:txBody>
          <a:bodyPr wrap="square">
            <a:spAutoFit/>
          </a:bodyPr>
          <a:lstStyle/>
          <a:p>
            <a:pPr algn="just" rtl="1">
              <a:lnSpc>
                <a:spcPct val="150000"/>
              </a:lnSpc>
            </a:pPr>
            <a:r>
              <a:rPr lang="fa-IR" b="1" dirty="0">
                <a:cs typeface="B Nazanin" panose="00000400000000000000" pitchFamily="2" charset="-78"/>
              </a:rPr>
              <a:t>بنر می‌تواند به صورت دیجیتال یا چاپی باشد. بنرهای چاپی در سایزهای متفاوتی و بر روی پارچه‌های با جنس‌های مختلف چاپ می‌شوند. بنرهای به طور معمول دارای المان‌های تصویری و متن‌های تبلیغاتی یا اطلاع‌رسانی هستند. بنرها با پوسترها تفاوت زیادی دارند که مهم‌ترین آن‌ها جنس و سایز آنها است.</a:t>
            </a:r>
            <a:endParaRPr lang="fa-IR" sz="2000" b="1" dirty="0">
              <a:cs typeface="B Nazanin" panose="00000400000000000000" pitchFamily="2" charset="-78"/>
            </a:endParaRPr>
          </a:p>
        </p:txBody>
      </p:sp>
      <p:grpSp>
        <p:nvGrpSpPr>
          <p:cNvPr id="4" name="Group 2">
            <a:extLst>
              <a:ext uri="{FF2B5EF4-FFF2-40B4-BE49-F238E27FC236}">
                <a16:creationId xmlns:a16="http://schemas.microsoft.com/office/drawing/2014/main" id="{9A0E90FA-4496-8331-BCA5-ABDA5A4CD32E}"/>
              </a:ext>
            </a:extLst>
          </p:cNvPr>
          <p:cNvGrpSpPr>
            <a:grpSpLocks noChangeAspect="1"/>
          </p:cNvGrpSpPr>
          <p:nvPr/>
        </p:nvGrpSpPr>
        <p:grpSpPr>
          <a:xfrm>
            <a:off x="7772400" y="3234478"/>
            <a:ext cx="2590800" cy="2590800"/>
            <a:chOff x="0" y="0"/>
            <a:chExt cx="6350000" cy="6350000"/>
          </a:xfrm>
        </p:grpSpPr>
        <p:sp>
          <p:nvSpPr>
            <p:cNvPr id="5" name="Freeform 3">
              <a:extLst>
                <a:ext uri="{FF2B5EF4-FFF2-40B4-BE49-F238E27FC236}">
                  <a16:creationId xmlns:a16="http://schemas.microsoft.com/office/drawing/2014/main" id="{92F951C7-58BC-EBDB-7D16-D46B0006BD08}"/>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adFill rotWithShape="1">
              <a:gsLst>
                <a:gs pos="0">
                  <a:srgbClr val="004AAD">
                    <a:alpha val="100000"/>
                  </a:srgbClr>
                </a:gs>
                <a:gs pos="100000">
                  <a:srgbClr val="CB6CE6">
                    <a:alpha val="100000"/>
                  </a:srgbClr>
                </a:gs>
              </a:gsLst>
              <a:lin ang="0"/>
            </a:gradFill>
          </p:spPr>
        </p:sp>
      </p:grpSp>
      <p:grpSp>
        <p:nvGrpSpPr>
          <p:cNvPr id="6" name="Group 4">
            <a:extLst>
              <a:ext uri="{FF2B5EF4-FFF2-40B4-BE49-F238E27FC236}">
                <a16:creationId xmlns:a16="http://schemas.microsoft.com/office/drawing/2014/main" id="{92716F5B-42A8-B9F9-1919-9FB87AEFEEA6}"/>
              </a:ext>
            </a:extLst>
          </p:cNvPr>
          <p:cNvGrpSpPr>
            <a:grpSpLocks noChangeAspect="1"/>
          </p:cNvGrpSpPr>
          <p:nvPr/>
        </p:nvGrpSpPr>
        <p:grpSpPr>
          <a:xfrm>
            <a:off x="6781800" y="4529878"/>
            <a:ext cx="3464355" cy="3464355"/>
            <a:chOff x="0" y="0"/>
            <a:chExt cx="6350000" cy="6349975"/>
          </a:xfrm>
          <a:blipFill>
            <a:blip r:embed="rId3"/>
            <a:tile tx="0" ty="0" sx="100000" sy="100000" flip="none" algn="tl"/>
          </a:blipFill>
        </p:grpSpPr>
        <p:sp>
          <p:nvSpPr>
            <p:cNvPr id="7" name="Freeform 5">
              <a:extLst>
                <a:ext uri="{FF2B5EF4-FFF2-40B4-BE49-F238E27FC236}">
                  <a16:creationId xmlns:a16="http://schemas.microsoft.com/office/drawing/2014/main" id="{9347658B-7AE6-8E99-B710-7B1A807AA39E}"/>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p:spPr>
        </p:sp>
      </p:grpSp>
      <p:sp>
        <p:nvSpPr>
          <p:cNvPr id="8" name="Freeform 6">
            <a:extLst>
              <a:ext uri="{FF2B5EF4-FFF2-40B4-BE49-F238E27FC236}">
                <a16:creationId xmlns:a16="http://schemas.microsoft.com/office/drawing/2014/main" id="{0831EA41-ABB4-A1D2-B141-1585E29F8A7B}"/>
              </a:ext>
            </a:extLst>
          </p:cNvPr>
          <p:cNvSpPr/>
          <p:nvPr/>
        </p:nvSpPr>
        <p:spPr>
          <a:xfrm>
            <a:off x="5105400" y="5541734"/>
            <a:ext cx="2404942" cy="2167140"/>
          </a:xfrm>
          <a:custGeom>
            <a:avLst/>
            <a:gdLst/>
            <a:ahLst/>
            <a:cxnLst/>
            <a:rect l="l" t="t" r="r" b="b"/>
            <a:pathLst>
              <a:path w="3086677" h="3086677">
                <a:moveTo>
                  <a:pt x="0" y="0"/>
                </a:moveTo>
                <a:lnTo>
                  <a:pt x="3086677" y="0"/>
                </a:lnTo>
                <a:lnTo>
                  <a:pt x="3086677" y="3086677"/>
                </a:lnTo>
                <a:lnTo>
                  <a:pt x="0" y="3086677"/>
                </a:lnTo>
                <a:lnTo>
                  <a:pt x="0" y="0"/>
                </a:lnTo>
                <a:close/>
              </a:path>
            </a:pathLst>
          </a:custGeom>
          <a:blipFill>
            <a:blip r:embed="rId4">
              <a:extLst>
                <a:ext uri="{96DAC541-7B7A-43D3-8B79-37D633B846F1}">
                  <asvg:svgBlip xmlns:asvg="http://schemas.microsoft.com/office/drawing/2016/SVG/main" r:embed="rId5"/>
                </a:ext>
              </a:extLst>
            </a:blip>
            <a:stretch>
              <a:fillRect l="-271" r="-271"/>
            </a:stretch>
          </a:blipFill>
        </p:spPr>
      </p:sp>
    </p:spTree>
    <p:extLst>
      <p:ext uri="{BB962C8B-B14F-4D97-AF65-F5344CB8AC3E}">
        <p14:creationId xmlns:p14="http://schemas.microsoft.com/office/powerpoint/2010/main" val="3891605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97C68C-BF8D-3478-EB4F-CC66DC6A4008}"/>
              </a:ext>
            </a:extLst>
          </p:cNvPr>
          <p:cNvSpPr txBox="1"/>
          <p:nvPr/>
        </p:nvSpPr>
        <p:spPr>
          <a:xfrm>
            <a:off x="3383029" y="381000"/>
            <a:ext cx="5628806" cy="584775"/>
          </a:xfrm>
          <a:prstGeom prst="rect">
            <a:avLst/>
          </a:prstGeom>
          <a:noFill/>
        </p:spPr>
        <p:txBody>
          <a:bodyPr wrap="square">
            <a:spAutoFit/>
          </a:bodyPr>
          <a:lstStyle/>
          <a:p>
            <a:pPr algn="ctr" rtl="1"/>
            <a:r>
              <a:rPr lang="fa-IR" sz="3200" dirty="0">
                <a:solidFill>
                  <a:schemeClr val="tx2">
                    <a:lumMod val="75000"/>
                  </a:schemeClr>
                </a:solidFill>
                <a:latin typeface="Calibri" panose="020F0502020204030204" pitchFamily="34" charset="0"/>
                <a:cs typeface="B Titr" panose="00000700000000000000" pitchFamily="2" charset="-78"/>
              </a:rPr>
              <a:t>کیفیت بنر</a:t>
            </a:r>
          </a:p>
        </p:txBody>
      </p:sp>
      <p:sp>
        <p:nvSpPr>
          <p:cNvPr id="3" name="TextBox 2">
            <a:extLst>
              <a:ext uri="{FF2B5EF4-FFF2-40B4-BE49-F238E27FC236}">
                <a16:creationId xmlns:a16="http://schemas.microsoft.com/office/drawing/2014/main" id="{BFCA7CF6-06C2-E8B4-43DC-1AB38CE770B5}"/>
              </a:ext>
            </a:extLst>
          </p:cNvPr>
          <p:cNvSpPr txBox="1"/>
          <p:nvPr/>
        </p:nvSpPr>
        <p:spPr>
          <a:xfrm>
            <a:off x="609601" y="1600200"/>
            <a:ext cx="8678296" cy="2362185"/>
          </a:xfrm>
          <a:prstGeom prst="rect">
            <a:avLst/>
          </a:prstGeom>
          <a:noFill/>
        </p:spPr>
        <p:txBody>
          <a:bodyPr wrap="square">
            <a:spAutoFit/>
          </a:bodyPr>
          <a:lstStyle/>
          <a:p>
            <a:pPr algn="just" rtl="1">
              <a:lnSpc>
                <a:spcPct val="150000"/>
              </a:lnSpc>
            </a:pPr>
            <a:r>
              <a:rPr lang="fa-IR" sz="2000" b="1" dirty="0">
                <a:cs typeface="B Nazanin" panose="00000400000000000000" pitchFamily="2" charset="-78"/>
              </a:rPr>
              <a:t>چاپ بنر با طرح زیبا، روش عالی برای اعلام خبرهای مهم همچون افتتاح یک مرکز خرید با اشاره به محصولات و خدمات جدید می باشد. بنرها در اندازه ها و سایز های مختلف چاپ می شوند، بنابراین شما می توانید یکی از بهترین موارد را انتخاب کنید. چاپ یک بنر فوق العاده بزرگ برای استفاده در یک همایش یا رخداد فرهنگی مورد استفاده می باشد، در حالی که بنر متوسط، بسیار مناسب برای جلب توجه به یک محصول در فروشگاه می باشد.</a:t>
            </a:r>
          </a:p>
        </p:txBody>
      </p:sp>
      <p:grpSp>
        <p:nvGrpSpPr>
          <p:cNvPr id="4" name="Group 2">
            <a:extLst>
              <a:ext uri="{FF2B5EF4-FFF2-40B4-BE49-F238E27FC236}">
                <a16:creationId xmlns:a16="http://schemas.microsoft.com/office/drawing/2014/main" id="{9BDF6DC9-CD86-C606-BCE5-EF51027E5943}"/>
              </a:ext>
            </a:extLst>
          </p:cNvPr>
          <p:cNvGrpSpPr>
            <a:grpSpLocks noChangeAspect="1"/>
          </p:cNvGrpSpPr>
          <p:nvPr/>
        </p:nvGrpSpPr>
        <p:grpSpPr>
          <a:xfrm>
            <a:off x="2298086" y="4724400"/>
            <a:ext cx="3585974" cy="3585974"/>
            <a:chOff x="0" y="0"/>
            <a:chExt cx="6350000" cy="6350000"/>
          </a:xfrm>
        </p:grpSpPr>
        <p:sp>
          <p:nvSpPr>
            <p:cNvPr id="5" name="Freeform 3">
              <a:extLst>
                <a:ext uri="{FF2B5EF4-FFF2-40B4-BE49-F238E27FC236}">
                  <a16:creationId xmlns:a16="http://schemas.microsoft.com/office/drawing/2014/main" id="{70D5E316-41BC-00E8-536A-ACCCBCA5DD73}"/>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adFill rotWithShape="1">
              <a:gsLst>
                <a:gs pos="0">
                  <a:srgbClr val="004AAD">
                    <a:alpha val="100000"/>
                  </a:srgbClr>
                </a:gs>
                <a:gs pos="100000">
                  <a:srgbClr val="CB6CE6">
                    <a:alpha val="100000"/>
                  </a:srgbClr>
                </a:gs>
              </a:gsLst>
              <a:lin ang="0"/>
            </a:gradFill>
          </p:spPr>
        </p:sp>
      </p:grpSp>
      <p:grpSp>
        <p:nvGrpSpPr>
          <p:cNvPr id="6" name="Group 4">
            <a:extLst>
              <a:ext uri="{FF2B5EF4-FFF2-40B4-BE49-F238E27FC236}">
                <a16:creationId xmlns:a16="http://schemas.microsoft.com/office/drawing/2014/main" id="{88D07965-F18B-AAB5-41A9-0A95B650C149}"/>
              </a:ext>
            </a:extLst>
          </p:cNvPr>
          <p:cNvGrpSpPr>
            <a:grpSpLocks noChangeAspect="1"/>
          </p:cNvGrpSpPr>
          <p:nvPr/>
        </p:nvGrpSpPr>
        <p:grpSpPr>
          <a:xfrm>
            <a:off x="5181600" y="4209332"/>
            <a:ext cx="3501014" cy="3501014"/>
            <a:chOff x="0" y="0"/>
            <a:chExt cx="6350000" cy="6349975"/>
          </a:xfrm>
          <a:blipFill>
            <a:blip r:embed="rId3"/>
            <a:stretch>
              <a:fillRect/>
            </a:stretch>
          </a:blipFill>
        </p:grpSpPr>
        <p:sp>
          <p:nvSpPr>
            <p:cNvPr id="7" name="Freeform 5">
              <a:extLst>
                <a:ext uri="{FF2B5EF4-FFF2-40B4-BE49-F238E27FC236}">
                  <a16:creationId xmlns:a16="http://schemas.microsoft.com/office/drawing/2014/main" id="{03DA698C-8CA1-46F9-4A0D-EA8D750FF99E}"/>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a:ln>
              <a:noFill/>
            </a:ln>
          </p:spPr>
        </p:sp>
      </p:grpSp>
      <p:grpSp>
        <p:nvGrpSpPr>
          <p:cNvPr id="8" name="Group 6">
            <a:extLst>
              <a:ext uri="{FF2B5EF4-FFF2-40B4-BE49-F238E27FC236}">
                <a16:creationId xmlns:a16="http://schemas.microsoft.com/office/drawing/2014/main" id="{E73CD300-85ED-8DA4-27AD-CE875CA986BF}"/>
              </a:ext>
            </a:extLst>
          </p:cNvPr>
          <p:cNvGrpSpPr>
            <a:grpSpLocks noChangeAspect="1"/>
          </p:cNvGrpSpPr>
          <p:nvPr/>
        </p:nvGrpSpPr>
        <p:grpSpPr>
          <a:xfrm>
            <a:off x="-489416" y="4023615"/>
            <a:ext cx="3872445" cy="3872445"/>
            <a:chOff x="0" y="0"/>
            <a:chExt cx="6350000" cy="6349975"/>
          </a:xfrm>
          <a:blipFill>
            <a:blip r:embed="rId4"/>
            <a:stretch>
              <a:fillRect l="-271" r="-271"/>
            </a:stretch>
          </a:blipFill>
        </p:grpSpPr>
        <p:sp>
          <p:nvSpPr>
            <p:cNvPr id="9" name="Freeform 7">
              <a:extLst>
                <a:ext uri="{FF2B5EF4-FFF2-40B4-BE49-F238E27FC236}">
                  <a16:creationId xmlns:a16="http://schemas.microsoft.com/office/drawing/2014/main" id="{8D36A9DB-6814-94A6-6A38-588942C11F73}"/>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p:spPr>
        </p:sp>
      </p:grpSp>
      <p:sp>
        <p:nvSpPr>
          <p:cNvPr id="10" name="Freeform 9">
            <a:extLst>
              <a:ext uri="{FF2B5EF4-FFF2-40B4-BE49-F238E27FC236}">
                <a16:creationId xmlns:a16="http://schemas.microsoft.com/office/drawing/2014/main" id="{C7D39CC7-4505-62C3-058F-87CC4B0192F2}"/>
              </a:ext>
            </a:extLst>
          </p:cNvPr>
          <p:cNvSpPr/>
          <p:nvPr/>
        </p:nvSpPr>
        <p:spPr>
          <a:xfrm>
            <a:off x="7620000" y="5486400"/>
            <a:ext cx="2509567" cy="2223945"/>
          </a:xfrm>
          <a:custGeom>
            <a:avLst/>
            <a:gdLst/>
            <a:ahLst/>
            <a:cxnLst/>
            <a:rect l="l" t="t" r="r" b="b"/>
            <a:pathLst>
              <a:path w="1995346" h="1995346">
                <a:moveTo>
                  <a:pt x="0" y="0"/>
                </a:moveTo>
                <a:lnTo>
                  <a:pt x="1995345" y="0"/>
                </a:lnTo>
                <a:lnTo>
                  <a:pt x="1995345" y="1995346"/>
                </a:lnTo>
                <a:lnTo>
                  <a:pt x="0" y="1995346"/>
                </a:lnTo>
                <a:lnTo>
                  <a:pt x="0" y="0"/>
                </a:lnTo>
                <a:close/>
              </a:path>
            </a:pathLst>
          </a:custGeom>
          <a:blipFill>
            <a:blip r:embed="rId5">
              <a:extLst>
                <a:ext uri="{96DAC541-7B7A-43D3-8B79-37D633B846F1}">
                  <asvg:svgBlip xmlns:asvg="http://schemas.microsoft.com/office/drawing/2016/SVG/main" r:embed="rId6"/>
                </a:ext>
              </a:extLst>
            </a:blip>
            <a:stretch>
              <a:fillRect l="-271" r="-271"/>
            </a:stretch>
          </a:blipFill>
        </p:spPr>
      </p:sp>
    </p:spTree>
    <p:extLst>
      <p:ext uri="{BB962C8B-B14F-4D97-AF65-F5344CB8AC3E}">
        <p14:creationId xmlns:p14="http://schemas.microsoft.com/office/powerpoint/2010/main" val="1897325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F64E10-243F-0BA6-A21C-1BD602A84CC5}"/>
              </a:ext>
            </a:extLst>
          </p:cNvPr>
          <p:cNvSpPr txBox="1"/>
          <p:nvPr/>
        </p:nvSpPr>
        <p:spPr>
          <a:xfrm>
            <a:off x="2406569" y="2895600"/>
            <a:ext cx="7161835" cy="420884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rtl="1">
              <a:lnSpc>
                <a:spcPct val="150000"/>
              </a:lnSpc>
            </a:pPr>
            <a:r>
              <a:rPr lang="fa-IR" sz="2000" b="1" dirty="0">
                <a:solidFill>
                  <a:schemeClr val="accent4">
                    <a:lumMod val="75000"/>
                  </a:schemeClr>
                </a:solidFill>
                <a:cs typeface="B Nazanin" panose="00000400000000000000" pitchFamily="2" charset="-78"/>
              </a:rPr>
              <a:t>معایب چاپ بنر</a:t>
            </a:r>
          </a:p>
          <a:p>
            <a:pPr algn="just" rtl="1">
              <a:lnSpc>
                <a:spcPct val="150000"/>
              </a:lnSpc>
            </a:pPr>
            <a:r>
              <a:rPr lang="fa-IR" sz="2000" b="1" dirty="0">
                <a:cs typeface="B Nazanin" panose="00000400000000000000" pitchFamily="2" charset="-78"/>
              </a:rPr>
              <a:t>هر محصولی در کنار مزایا دارای معایبی نیز است که می‌ توان به معایب چاپ بنر به شرح زیر اشاره کرد:</a:t>
            </a:r>
          </a:p>
          <a:p>
            <a:pPr algn="just" rtl="1">
              <a:lnSpc>
                <a:spcPct val="150000"/>
              </a:lnSpc>
              <a:buFont typeface="Arial" panose="020B0604020202020204" pitchFamily="34" charset="0"/>
              <a:buChar char="•"/>
            </a:pPr>
            <a:r>
              <a:rPr lang="fa-IR" sz="2000" b="1" dirty="0">
                <a:cs typeface="B Nazanin" panose="00000400000000000000" pitchFamily="2" charset="-78"/>
              </a:rPr>
              <a:t>ماندگاری رنگ نسبتا کم در برابر تابش نور</a:t>
            </a:r>
          </a:p>
          <a:p>
            <a:pPr algn="just" rtl="1">
              <a:lnSpc>
                <a:spcPct val="150000"/>
              </a:lnSpc>
              <a:buFont typeface="Arial" panose="020B0604020202020204" pitchFamily="34" charset="0"/>
              <a:buChar char="•"/>
            </a:pPr>
            <a:r>
              <a:rPr lang="fa-IR" sz="2000" b="1" dirty="0">
                <a:cs typeface="B Nazanin" panose="00000400000000000000" pitchFamily="2" charset="-78"/>
              </a:rPr>
              <a:t>بسیار زود آسیب دیده و دچار پارگی و خراش می‌ شود.</a:t>
            </a:r>
          </a:p>
          <a:p>
            <a:pPr algn="just" rtl="1">
              <a:lnSpc>
                <a:spcPct val="150000"/>
              </a:lnSpc>
            </a:pPr>
            <a:r>
              <a:rPr lang="fa-IR" sz="2000" b="1" dirty="0">
                <a:cs typeface="B Nazanin" panose="00000400000000000000" pitchFamily="2" charset="-78"/>
              </a:rPr>
              <a:t>بنر، متریالی از جنس پی وی سی دارد که عموماً در سایزهای بزرگ چاپ می‌ شود. بنرها به دلیل جنس پی وی سی که قابلیت ضد آب و مقاومت در برابر سرما و گرما و همچنین قیمتی بسیار پایین تر از سایر متریال های لارج فرمت دارد، محبوب هستند و به همین دلیل جذابیت زیادی برای تبلیغات دارند.</a:t>
            </a:r>
          </a:p>
        </p:txBody>
      </p:sp>
      <p:sp>
        <p:nvSpPr>
          <p:cNvPr id="5" name="TextBox 4">
            <a:extLst>
              <a:ext uri="{FF2B5EF4-FFF2-40B4-BE49-F238E27FC236}">
                <a16:creationId xmlns:a16="http://schemas.microsoft.com/office/drawing/2014/main" id="{31FEBA9F-B1AD-4B23-5A18-1435629EC395}"/>
              </a:ext>
            </a:extLst>
          </p:cNvPr>
          <p:cNvSpPr txBox="1"/>
          <p:nvPr/>
        </p:nvSpPr>
        <p:spPr>
          <a:xfrm>
            <a:off x="152400" y="466342"/>
            <a:ext cx="4878728" cy="218136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rtl="1">
              <a:lnSpc>
                <a:spcPct val="150000"/>
              </a:lnSpc>
            </a:pPr>
            <a:r>
              <a:rPr lang="fa-IR" sz="2000" b="1" dirty="0">
                <a:solidFill>
                  <a:schemeClr val="accent4">
                    <a:lumMod val="75000"/>
                  </a:schemeClr>
                </a:solidFill>
                <a:cs typeface="B Nazanin" panose="00000400000000000000" pitchFamily="2" charset="-78"/>
              </a:rPr>
              <a:t>مزایای چاپ بنر</a:t>
            </a:r>
          </a:p>
          <a:p>
            <a:pPr algn="just" rtl="1">
              <a:lnSpc>
                <a:spcPct val="150000"/>
              </a:lnSpc>
            </a:pPr>
            <a:r>
              <a:rPr lang="fa-IR" sz="1800" b="1" dirty="0">
                <a:cs typeface="B Nazanin" panose="00000400000000000000" pitchFamily="2" charset="-78"/>
              </a:rPr>
              <a:t>از مزایای این روش تبلیغاتی می‌ توان به موارد زیر اشاره کرد:</a:t>
            </a:r>
          </a:p>
          <a:p>
            <a:pPr algn="just" rtl="1">
              <a:lnSpc>
                <a:spcPct val="150000"/>
              </a:lnSpc>
              <a:buFont typeface="Arial" panose="020B0604020202020204" pitchFamily="34" charset="0"/>
              <a:buChar char="•"/>
            </a:pPr>
            <a:r>
              <a:rPr lang="fa-IR" sz="1800" b="1" dirty="0">
                <a:cs typeface="B Nazanin" panose="00000400000000000000" pitchFamily="2" charset="-78"/>
              </a:rPr>
              <a:t>مناسب برای انواع کسب و کار</a:t>
            </a:r>
          </a:p>
          <a:p>
            <a:pPr algn="just" rtl="1">
              <a:lnSpc>
                <a:spcPct val="150000"/>
              </a:lnSpc>
              <a:buFont typeface="Arial" panose="020B0604020202020204" pitchFamily="34" charset="0"/>
              <a:buChar char="•"/>
            </a:pPr>
            <a:r>
              <a:rPr lang="fa-IR" sz="1800" b="1" dirty="0">
                <a:cs typeface="B Nazanin" panose="00000400000000000000" pitchFamily="2" charset="-78"/>
              </a:rPr>
              <a:t>مقاوم در برابر رطوبت و تابش نور خورشید</a:t>
            </a:r>
          </a:p>
          <a:p>
            <a:pPr algn="just" rtl="1">
              <a:lnSpc>
                <a:spcPct val="150000"/>
              </a:lnSpc>
              <a:buFont typeface="Arial" panose="020B0604020202020204" pitchFamily="34" charset="0"/>
              <a:buChar char="•"/>
            </a:pPr>
            <a:r>
              <a:rPr lang="fa-IR" sz="1800" b="1" dirty="0">
                <a:cs typeface="B Nazanin" panose="00000400000000000000" pitchFamily="2" charset="-78"/>
              </a:rPr>
              <a:t>مقرون به صرفه بودن</a:t>
            </a:r>
          </a:p>
        </p:txBody>
      </p:sp>
      <p:grpSp>
        <p:nvGrpSpPr>
          <p:cNvPr id="6" name="Group 2">
            <a:extLst>
              <a:ext uri="{FF2B5EF4-FFF2-40B4-BE49-F238E27FC236}">
                <a16:creationId xmlns:a16="http://schemas.microsoft.com/office/drawing/2014/main" id="{A13D46D4-72B9-6B8D-4402-151B6C9C46E4}"/>
              </a:ext>
            </a:extLst>
          </p:cNvPr>
          <p:cNvGrpSpPr>
            <a:grpSpLocks noChangeAspect="1"/>
          </p:cNvGrpSpPr>
          <p:nvPr/>
        </p:nvGrpSpPr>
        <p:grpSpPr>
          <a:xfrm>
            <a:off x="7391400" y="-728170"/>
            <a:ext cx="2533600" cy="2533600"/>
            <a:chOff x="0" y="0"/>
            <a:chExt cx="6350000" cy="6350000"/>
          </a:xfrm>
        </p:grpSpPr>
        <p:sp>
          <p:nvSpPr>
            <p:cNvPr id="7" name="Freeform 3">
              <a:extLst>
                <a:ext uri="{FF2B5EF4-FFF2-40B4-BE49-F238E27FC236}">
                  <a16:creationId xmlns:a16="http://schemas.microsoft.com/office/drawing/2014/main" id="{D1D3CFDF-54AC-A151-585E-EBDA4D1B2CDE}"/>
                </a:ext>
              </a:extLst>
            </p:cNvPr>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adFill rotWithShape="1">
              <a:gsLst>
                <a:gs pos="0">
                  <a:srgbClr val="004AAD">
                    <a:alpha val="100000"/>
                  </a:srgbClr>
                </a:gs>
                <a:gs pos="100000">
                  <a:srgbClr val="CB6CE6">
                    <a:alpha val="100000"/>
                  </a:srgbClr>
                </a:gs>
              </a:gsLst>
              <a:lin ang="0"/>
            </a:gradFill>
          </p:spPr>
        </p:sp>
      </p:grpSp>
      <p:grpSp>
        <p:nvGrpSpPr>
          <p:cNvPr id="8" name="Group 4">
            <a:extLst>
              <a:ext uri="{FF2B5EF4-FFF2-40B4-BE49-F238E27FC236}">
                <a16:creationId xmlns:a16="http://schemas.microsoft.com/office/drawing/2014/main" id="{54DBB41E-B228-CD6E-8E7A-DE7FC2D9B175}"/>
              </a:ext>
            </a:extLst>
          </p:cNvPr>
          <p:cNvGrpSpPr>
            <a:grpSpLocks noChangeAspect="1"/>
          </p:cNvGrpSpPr>
          <p:nvPr/>
        </p:nvGrpSpPr>
        <p:grpSpPr>
          <a:xfrm>
            <a:off x="-914400" y="2951877"/>
            <a:ext cx="4269879" cy="4269879"/>
            <a:chOff x="0" y="0"/>
            <a:chExt cx="6350000" cy="6349975"/>
          </a:xfrm>
          <a:blipFill>
            <a:blip r:embed="rId3"/>
            <a:stretch>
              <a:fillRect/>
            </a:stretch>
          </a:blipFill>
        </p:grpSpPr>
        <p:sp>
          <p:nvSpPr>
            <p:cNvPr id="9" name="Freeform 5">
              <a:extLst>
                <a:ext uri="{FF2B5EF4-FFF2-40B4-BE49-F238E27FC236}">
                  <a16:creationId xmlns:a16="http://schemas.microsoft.com/office/drawing/2014/main" id="{1869A38B-8005-1B7D-43A3-1AE8D9926051}"/>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grpFill/>
          </p:spPr>
        </p:sp>
      </p:grpSp>
      <p:sp>
        <p:nvSpPr>
          <p:cNvPr id="10" name="Freeform 6">
            <a:extLst>
              <a:ext uri="{FF2B5EF4-FFF2-40B4-BE49-F238E27FC236}">
                <a16:creationId xmlns:a16="http://schemas.microsoft.com/office/drawing/2014/main" id="{CB3FA419-53C4-321A-EE33-E9715D476AC5}"/>
              </a:ext>
            </a:extLst>
          </p:cNvPr>
          <p:cNvSpPr/>
          <p:nvPr/>
        </p:nvSpPr>
        <p:spPr>
          <a:xfrm>
            <a:off x="7982202" y="748711"/>
            <a:ext cx="2351846" cy="2036790"/>
          </a:xfrm>
          <a:custGeom>
            <a:avLst/>
            <a:gdLst/>
            <a:ahLst/>
            <a:cxnLst/>
            <a:rect l="l" t="t" r="r" b="b"/>
            <a:pathLst>
              <a:path w="3086677" h="3086677">
                <a:moveTo>
                  <a:pt x="0" y="0"/>
                </a:moveTo>
                <a:lnTo>
                  <a:pt x="3086677" y="0"/>
                </a:lnTo>
                <a:lnTo>
                  <a:pt x="3086677" y="3086677"/>
                </a:lnTo>
                <a:lnTo>
                  <a:pt x="0" y="3086677"/>
                </a:lnTo>
                <a:lnTo>
                  <a:pt x="0" y="0"/>
                </a:lnTo>
                <a:close/>
              </a:path>
            </a:pathLst>
          </a:custGeom>
          <a:blipFill>
            <a:blip r:embed="rId4">
              <a:extLst>
                <a:ext uri="{96DAC541-7B7A-43D3-8B79-37D633B846F1}">
                  <asvg:svgBlip xmlns:asvg="http://schemas.microsoft.com/office/drawing/2016/SVG/main" r:embed="rId5"/>
                </a:ext>
              </a:extLst>
            </a:blip>
            <a:stretch>
              <a:fillRect l="-271" r="-271"/>
            </a:stretch>
          </a:blipFill>
        </p:spPr>
      </p:sp>
    </p:spTree>
    <p:extLst>
      <p:ext uri="{BB962C8B-B14F-4D97-AF65-F5344CB8AC3E}">
        <p14:creationId xmlns:p14="http://schemas.microsoft.com/office/powerpoint/2010/main" val="2769436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64</TotalTime>
  <Words>1436</Words>
  <Application>Microsoft Office PowerPoint</Application>
  <PresentationFormat>Custom</PresentationFormat>
  <Paragraphs>60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Yekan</vt:lpstr>
      <vt:lpstr>Wingdings</vt:lpstr>
      <vt:lpstr>TT Hoves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Grey Medical Presentation</dc:title>
  <cp:lastModifiedBy>BPG</cp:lastModifiedBy>
  <cp:revision>10</cp:revision>
  <dcterms:created xsi:type="dcterms:W3CDTF">2006-08-16T00:00:00Z</dcterms:created>
  <dcterms:modified xsi:type="dcterms:W3CDTF">2023-07-30T03:58:02Z</dcterms:modified>
  <dc:identifier>DAFqCZ0dqFI</dc:identifier>
</cp:coreProperties>
</file>